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316" r:id="rId2"/>
    <p:sldId id="304" r:id="rId3"/>
    <p:sldId id="336" r:id="rId4"/>
    <p:sldId id="257" r:id="rId5"/>
    <p:sldId id="307" r:id="rId6"/>
    <p:sldId id="367" r:id="rId7"/>
    <p:sldId id="368" r:id="rId8"/>
    <p:sldId id="371" r:id="rId9"/>
    <p:sldId id="372" r:id="rId10"/>
    <p:sldId id="373" r:id="rId11"/>
    <p:sldId id="375" r:id="rId12"/>
    <p:sldId id="385" r:id="rId13"/>
    <p:sldId id="337" r:id="rId14"/>
    <p:sldId id="370" r:id="rId15"/>
    <p:sldId id="376" r:id="rId16"/>
    <p:sldId id="380" r:id="rId17"/>
    <p:sldId id="377" r:id="rId18"/>
    <p:sldId id="386" r:id="rId19"/>
    <p:sldId id="374" r:id="rId20"/>
    <p:sldId id="393" r:id="rId21"/>
    <p:sldId id="392" r:id="rId22"/>
    <p:sldId id="391" r:id="rId23"/>
    <p:sldId id="395" r:id="rId24"/>
    <p:sldId id="338" r:id="rId25"/>
    <p:sldId id="394" r:id="rId26"/>
    <p:sldId id="396" r:id="rId27"/>
    <p:sldId id="381" r:id="rId28"/>
    <p:sldId id="382" r:id="rId29"/>
    <p:sldId id="383" r:id="rId30"/>
    <p:sldId id="339" r:id="rId31"/>
    <p:sldId id="347" r:id="rId32"/>
    <p:sldId id="340" r:id="rId33"/>
    <p:sldId id="350" r:id="rId34"/>
    <p:sldId id="384" r:id="rId35"/>
    <p:sldId id="387" r:id="rId36"/>
    <p:sldId id="388" r:id="rId37"/>
    <p:sldId id="389" r:id="rId38"/>
    <p:sldId id="39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B0E6575A-85D8-4DED-A82E-B041243C68B2}">
          <p14:sldIdLst>
            <p14:sldId id="316"/>
            <p14:sldId id="304"/>
          </p14:sldIdLst>
        </p14:section>
        <p14:section name="탐색적 데이터 분석" id="{8D39925A-E435-4703-A9B6-1AFFA52DAE87}">
          <p14:sldIdLst>
            <p14:sldId id="336"/>
            <p14:sldId id="257"/>
            <p14:sldId id="307"/>
            <p14:sldId id="367"/>
            <p14:sldId id="368"/>
            <p14:sldId id="371"/>
            <p14:sldId id="372"/>
            <p14:sldId id="373"/>
            <p14:sldId id="375"/>
            <p14:sldId id="385"/>
          </p14:sldIdLst>
        </p14:section>
        <p14:section name="구획 접근법" id="{B0B7EB9B-D174-4E25-8664-043CA05B342B}">
          <p14:sldIdLst>
            <p14:sldId id="337"/>
            <p14:sldId id="370"/>
            <p14:sldId id="376"/>
            <p14:sldId id="380"/>
            <p14:sldId id="377"/>
            <p14:sldId id="386"/>
            <p14:sldId id="374"/>
            <p14:sldId id="393"/>
            <p14:sldId id="392"/>
            <p14:sldId id="391"/>
            <p14:sldId id="395"/>
          </p14:sldIdLst>
        </p14:section>
        <p14:section name="네트워크 접근법" id="{69C963BC-A458-4B6E-AA8E-6D726E03F76C}">
          <p14:sldIdLst>
            <p14:sldId id="338"/>
            <p14:sldId id="394"/>
            <p14:sldId id="396"/>
            <p14:sldId id="381"/>
            <p14:sldId id="382"/>
            <p14:sldId id="383"/>
          </p14:sldIdLst>
        </p14:section>
        <p14:section name="결과" id="{456F54B8-09C1-4DBE-A734-3F68792EB6E1}">
          <p14:sldIdLst>
            <p14:sldId id="339"/>
            <p14:sldId id="347"/>
          </p14:sldIdLst>
        </p14:section>
        <p14:section name="Footer" id="{F6D3A590-A746-46A3-BEF3-3D71BF9A85E8}">
          <p14:sldIdLst>
            <p14:sldId id="340"/>
            <p14:sldId id="350"/>
            <p14:sldId id="384"/>
            <p14:sldId id="387"/>
            <p14:sldId id="388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지교" initials="이지" lastIdx="3" clrIdx="0">
    <p:extLst>
      <p:ext uri="{19B8F6BF-5375-455C-9EA6-DF929625EA0E}">
        <p15:presenceInfo xmlns:p15="http://schemas.microsoft.com/office/powerpoint/2012/main" userId="f935269322b39d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245"/>
    <a:srgbClr val="B8E56A"/>
    <a:srgbClr val="57B20F"/>
    <a:srgbClr val="26B479"/>
    <a:srgbClr val="86D9AC"/>
    <a:srgbClr val="313389"/>
    <a:srgbClr val="008CDB"/>
    <a:srgbClr val="00BFBF"/>
    <a:srgbClr val="A5A5A5"/>
    <a:srgbClr val="00B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0E811-6F1D-45B8-8FF1-11D825EA6550}" v="4713" dt="2022-10-10T23:03:50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C666AB7-A1CA-467D-924B-8B34978EC9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8AF193-53A1-40E1-9EC8-D8101F470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93BB7-7848-44B0-9E79-E2137FC3CA35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7874BA-2028-46C0-B78A-1A26A6061A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55EB76-25F4-40D2-8852-F3D812A2C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4E3C6-EED2-4420-BAC5-BCCE58D1E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2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9D14D-E310-43F5-A07B-CB8CB4640ACB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9E041-45E9-45F5-BA94-FE9BD458F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1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8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2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24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83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7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89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0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110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8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41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4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8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7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7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8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9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6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7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9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0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2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9E041-45E9-45F5-BA94-FE9BD458FC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6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16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탐색적 데이터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탐색적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95652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획 접근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구획 접근법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네트워크 접근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네트워크 접근법</a:t>
            </a:r>
          </a:p>
        </p:txBody>
      </p:sp>
    </p:spTree>
    <p:extLst>
      <p:ext uri="{BB962C8B-B14F-4D97-AF65-F5344CB8AC3E}">
        <p14:creationId xmlns:p14="http://schemas.microsoft.com/office/powerpoint/2010/main" val="310681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나리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64704-A7A2-41CC-B3CB-873617917BBD}"/>
              </a:ext>
            </a:extLst>
          </p:cNvPr>
          <p:cNvSpPr txBox="1"/>
          <p:nvPr userDrawn="1"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50752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80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4628D0-4A06-43DE-B31D-6D1E71483A45}"/>
              </a:ext>
            </a:extLst>
          </p:cNvPr>
          <p:cNvSpPr/>
          <p:nvPr userDrawn="1"/>
        </p:nvSpPr>
        <p:spPr>
          <a:xfrm>
            <a:off x="0" y="0"/>
            <a:ext cx="2333626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876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5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8.png"/><Relationship Id="rId4" Type="http://schemas.openxmlformats.org/officeDocument/2006/relationships/image" Target="../media/image160.png"/><Relationship Id="rId9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270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5" Type="http://schemas.openxmlformats.org/officeDocument/2006/relationships/image" Target="../media/image35.svg"/><Relationship Id="rId10" Type="http://schemas.openxmlformats.org/officeDocument/2006/relationships/image" Target="../media/image22.svg"/><Relationship Id="rId4" Type="http://schemas.openxmlformats.org/officeDocument/2006/relationships/image" Target="../media/image34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5.svg"/><Relationship Id="rId3" Type="http://schemas.openxmlformats.org/officeDocument/2006/relationships/image" Target="../media/image50.png"/><Relationship Id="rId7" Type="http://schemas.openxmlformats.org/officeDocument/2006/relationships/image" Target="../media/image35.svg"/><Relationship Id="rId12" Type="http://schemas.openxmlformats.org/officeDocument/2006/relationships/image" Target="../media/image4.png"/><Relationship Id="rId17" Type="http://schemas.openxmlformats.org/officeDocument/2006/relationships/image" Target="../media/image56.sv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52.svg"/><Relationship Id="rId5" Type="http://schemas.openxmlformats.org/officeDocument/2006/relationships/image" Target="../media/image481.png"/><Relationship Id="rId15" Type="http://schemas.openxmlformats.org/officeDocument/2006/relationships/image" Target="../media/image54.svg"/><Relationship Id="rId10" Type="http://schemas.openxmlformats.org/officeDocument/2006/relationships/image" Target="../media/image51.png"/><Relationship Id="rId4" Type="http://schemas.openxmlformats.org/officeDocument/2006/relationships/image" Target="../media/image471.png"/><Relationship Id="rId9" Type="http://schemas.openxmlformats.org/officeDocument/2006/relationships/image" Target="../media/image491.pn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40.png"/><Relationship Id="rId7" Type="http://schemas.openxmlformats.org/officeDocument/2006/relationships/image" Target="../media/image6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2E04520-91D3-9555-6255-424AEDA87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6" y="0"/>
            <a:ext cx="6874213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A6276-D957-495E-AAAA-4FB5B56B9443}"/>
              </a:ext>
            </a:extLst>
          </p:cNvPr>
          <p:cNvSpPr txBox="1"/>
          <p:nvPr/>
        </p:nvSpPr>
        <p:spPr>
          <a:xfrm>
            <a:off x="2431300" y="65168"/>
            <a:ext cx="2653441" cy="1846659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경기도 용인시 전기차 충전소 입지 선정 모델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팀명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CriticalPoint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맑은 고딕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팀장   류대식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rmsmsgood@naver.com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	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황재우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jaewoo7932@knu.ac.kr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	</a:t>
            </a: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맑은 고딕"/>
              </a:rPr>
              <a:t>고경태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kgt0813@knu.ac.kr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	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조원석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맑은 고딕"/>
                <a:cs typeface="+mn-cs"/>
              </a:rPr>
              <a:t>zzugest1@naver.com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B3B1D8C-6046-BDBC-D5A6-031DD255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86550" y="4730565"/>
            <a:ext cx="2745734" cy="2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노드:교차로, 노드:터널:시종점, 노드:고가도로 시종점, 노드:고가도로 시종점, 노드:지하도로시종점, 노드:지하도로 시종점, 노드:교량 시종점, 노드:교 차로 시종점 각각 링크로 연결">
            <a:extLst>
              <a:ext uri="{FF2B5EF4-FFF2-40B4-BE49-F238E27FC236}">
                <a16:creationId xmlns:a16="http://schemas.microsoft.com/office/drawing/2014/main" id="{EBBA0304-2980-DF34-3C30-4ED6C858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81" y="2067139"/>
            <a:ext cx="9678157" cy="57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외부데이터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"/>
              </a:rPr>
              <a:t>전국표준노드링크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전국표준노드링크는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국가교통정보센터에서 제공하는 도로교통망 데이터로써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네트워크의 형태로 배포된다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4098" name="Picture 2" descr="국가교통정보센터 - Google Play 앱">
            <a:extLst>
              <a:ext uri="{FF2B5EF4-FFF2-40B4-BE49-F238E27FC236}">
                <a16:creationId xmlns:a16="http://schemas.microsoft.com/office/drawing/2014/main" id="{7AC40739-1A6F-6B7F-9AB2-E21AE2D4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31" y="335269"/>
            <a:ext cx="1731869" cy="17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81ECCB-BC72-5C76-3213-0AF45B762766}"/>
                  </a:ext>
                </a:extLst>
              </p:cNvPr>
              <p:cNvSpPr/>
              <p:nvPr/>
            </p:nvSpPr>
            <p:spPr>
              <a:xfrm>
                <a:off x="4885765" y="335269"/>
                <a:ext cx="4061010" cy="1111108"/>
              </a:xfrm>
              <a:prstGeom prst="rect">
                <a:avLst/>
              </a:prstGeom>
              <a:solidFill>
                <a:srgbClr val="207245"/>
              </a:solidFill>
              <a:ln w="254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노드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의 집합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와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노드끼리를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잇는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링크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의 집합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의 순서쌍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으로써 표현되는 자료구조를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네트워크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라 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81ECCB-BC72-5C76-3213-0AF45B762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765" y="335269"/>
                <a:ext cx="4061010" cy="1111108"/>
              </a:xfrm>
              <a:prstGeom prst="rect">
                <a:avLst/>
              </a:prstGeom>
              <a:blipFill>
                <a:blip r:embed="rId5"/>
                <a:stretch>
                  <a:fillRect l="-1199" r="-134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449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외부데이터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"/>
              </a:rPr>
              <a:t>전국표준노드링크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용인시의 네트워크 구조를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QGIS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로 시각화한 모습이다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행정구역의 경계는 국토교통부에서 얻을 수 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42658E7-D173-9369-2DCE-A500E66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59" y="188652"/>
            <a:ext cx="2180104" cy="64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A14E62-D439-80E2-1EE5-723D8A0E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88" y="1027128"/>
            <a:ext cx="6369703" cy="5642220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3152B4-0CE8-B3D4-6F6B-4E49E847C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89" y="200163"/>
            <a:ext cx="3613995" cy="3015599"/>
          </a:xfrm>
          <a:prstGeom prst="rect">
            <a:avLst/>
          </a:prstGeom>
          <a:ln w="25400">
            <a:solidFill>
              <a:srgbClr val="207245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C255D6-3BCB-818C-A0D7-03C6F6B06C77}"/>
              </a:ext>
            </a:extLst>
          </p:cNvPr>
          <p:cNvSpPr/>
          <p:nvPr/>
        </p:nvSpPr>
        <p:spPr>
          <a:xfrm>
            <a:off x="3569785" y="2038749"/>
            <a:ext cx="291853" cy="244229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4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전체 데이터 셋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제공 데이터 설명</a:t>
            </a:r>
            <a:endParaRPr lang="en-US" altLang="ko-KR" sz="12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00EB5CD-243C-0C09-60C9-840AA7D17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50150"/>
              </p:ext>
            </p:extLst>
          </p:nvPr>
        </p:nvGraphicFramePr>
        <p:xfrm>
          <a:off x="2687045" y="1290328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5679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542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연도별 전기차 등록현황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23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관내 아파트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65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공연장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7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관내 기업 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자동차 등록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5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부동산 </a:t>
                      </a:r>
                      <a:r>
                        <a:rPr lang="en-US" altLang="ko-KR" dirty="0"/>
                        <a:t>DB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9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경기도 용인시 공공주차장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6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전기차 충전소 사업체 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14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7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3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2. </a:t>
            </a:r>
            <a:r>
              <a:rPr lang="ko-KR" altLang="en-US" sz="6000" dirty="0"/>
              <a:t>구획 접근법</a:t>
            </a:r>
          </a:p>
        </p:txBody>
      </p:sp>
    </p:spTree>
    <p:extLst>
      <p:ext uri="{BB962C8B-B14F-4D97-AF65-F5344CB8AC3E}">
        <p14:creationId xmlns:p14="http://schemas.microsoft.com/office/powerpoint/2010/main" val="276297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경도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127.0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부터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127.5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까지와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위도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37.0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부터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37.5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까지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 단위로 구획을 나누어 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+mj-lt"/>
                  </a:rPr>
                  <a:t>count_cust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의 합계를 성분으로 가지는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을 만든다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외부데이터인 전기차 충전소 위치의 좌표 데이터 역시 행렬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로 변환한다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569660"/>
              </a:xfrm>
              <a:prstGeom prst="rect">
                <a:avLst/>
              </a:prstGeom>
              <a:blipFill>
                <a:blip r:embed="rId3"/>
                <a:stretch>
                  <a:fillRect t="-778" b="-2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146A0-E114-4A8A-9695-CCE880FAF558}"/>
                  </a:ext>
                </a:extLst>
              </p:cNvPr>
              <p:cNvSpPr txBox="1"/>
              <p:nvPr/>
            </p:nvSpPr>
            <p:spPr>
              <a:xfrm>
                <a:off x="2674101" y="485984"/>
                <a:ext cx="6335965" cy="663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≔∑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cust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</a:rPr>
                                <m:t>cell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146A0-E114-4A8A-9695-CCE880FAF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101" y="485984"/>
                <a:ext cx="6335965" cy="663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B7633A-D22A-8E37-0B85-4801542A5002}"/>
              </a:ext>
            </a:extLst>
          </p:cNvPr>
          <p:cNvGrpSpPr/>
          <p:nvPr/>
        </p:nvGrpSpPr>
        <p:grpSpPr>
          <a:xfrm>
            <a:off x="2416357" y="1838396"/>
            <a:ext cx="1769820" cy="1534663"/>
            <a:chOff x="2902060" y="1319129"/>
            <a:chExt cx="1769820" cy="1534663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20BB7238-715C-1996-97D5-BDA78F239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633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16A7F9-0465-4FBF-23A3-6C014B81C1DB}"/>
                </a:ext>
              </a:extLst>
            </p:cNvPr>
            <p:cNvSpPr txBox="1"/>
            <p:nvPr/>
          </p:nvSpPr>
          <p:spPr>
            <a:xfrm>
              <a:off x="2902060" y="2422905"/>
              <a:ext cx="17698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1.ev_app_resident.csv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30.6MB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5DF907-7EF1-8774-B4A7-A0A84DEF48A2}"/>
              </a:ext>
            </a:extLst>
          </p:cNvPr>
          <p:cNvGrpSpPr/>
          <p:nvPr/>
        </p:nvGrpSpPr>
        <p:grpSpPr>
          <a:xfrm>
            <a:off x="4162410" y="1838396"/>
            <a:ext cx="1736922" cy="1534663"/>
            <a:chOff x="5018263" y="1319129"/>
            <a:chExt cx="1736922" cy="1534663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BD475AFE-275A-4CC1-9223-39ACA793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87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AC7C1A-3083-709D-BEDE-93EB49BF7270}"/>
                </a:ext>
              </a:extLst>
            </p:cNvPr>
            <p:cNvSpPr txBox="1"/>
            <p:nvPr/>
          </p:nvSpPr>
          <p:spPr>
            <a:xfrm>
              <a:off x="5018263" y="2422905"/>
              <a:ext cx="17369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2.ev_app_activity.csv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27.8MB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ED26C6-BF07-9480-8C52-43F96E379E99}"/>
              </a:ext>
            </a:extLst>
          </p:cNvPr>
          <p:cNvGrpSpPr/>
          <p:nvPr/>
        </p:nvGrpSpPr>
        <p:grpSpPr>
          <a:xfrm>
            <a:off x="5875565" y="1838396"/>
            <a:ext cx="1578250" cy="1703940"/>
            <a:chOff x="6830644" y="1266627"/>
            <a:chExt cx="1578250" cy="1703940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1EDD7BB7-8151-8672-E77B-89FE71573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B06FA-8914-067E-C95F-468A2C0F6E94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3.ev_app_activity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_resident.csv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35.2MB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066E59-51F6-F65E-D9F9-A82C7B89DDCE}"/>
              </a:ext>
            </a:extLst>
          </p:cNvPr>
          <p:cNvCxnSpPr/>
          <p:nvPr/>
        </p:nvCxnSpPr>
        <p:spPr>
          <a:xfrm>
            <a:off x="5030871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8881DA3-A6E9-6C82-1710-9068538B4D42}"/>
              </a:ext>
            </a:extLst>
          </p:cNvPr>
          <p:cNvCxnSpPr/>
          <p:nvPr/>
        </p:nvCxnSpPr>
        <p:spPr>
          <a:xfrm>
            <a:off x="3301267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C4600CD-7B82-0450-E7A5-3597CDA1DCE4}"/>
              </a:ext>
            </a:extLst>
          </p:cNvPr>
          <p:cNvCxnSpPr/>
          <p:nvPr/>
        </p:nvCxnSpPr>
        <p:spPr>
          <a:xfrm>
            <a:off x="6664690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1C5AD9-C8A3-54DF-54C3-4FE94541C62A}"/>
                  </a:ext>
                </a:extLst>
              </p:cNvPr>
              <p:cNvSpPr txBox="1"/>
              <p:nvPr/>
            </p:nvSpPr>
            <p:spPr>
              <a:xfrm>
                <a:off x="2416357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1C5AD9-C8A3-54DF-54C3-4FE94541C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357" y="4742605"/>
                <a:ext cx="190499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914E-40FC-393B-913E-924881668D28}"/>
                  </a:ext>
                </a:extLst>
              </p:cNvPr>
              <p:cNvSpPr txBox="1"/>
              <p:nvPr/>
            </p:nvSpPr>
            <p:spPr>
              <a:xfrm>
                <a:off x="4162410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914E-40FC-393B-913E-924881668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410" y="4742605"/>
                <a:ext cx="190499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B4A8A-27C2-E892-98A8-88792CB97DDB}"/>
                  </a:ext>
                </a:extLst>
              </p:cNvPr>
              <p:cNvSpPr txBox="1"/>
              <p:nvPr/>
            </p:nvSpPr>
            <p:spPr>
              <a:xfrm>
                <a:off x="5800710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6000" b="0" i="1" smtClean="0">
                              <a:solidFill>
                                <a:srgbClr val="20724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B4A8A-27C2-E892-98A8-88792CB97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10" y="4742605"/>
                <a:ext cx="190499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3F9722-EEF6-C714-291F-54F95BB2136B}"/>
              </a:ext>
            </a:extLst>
          </p:cNvPr>
          <p:cNvGrpSpPr/>
          <p:nvPr/>
        </p:nvGrpSpPr>
        <p:grpSpPr>
          <a:xfrm>
            <a:off x="7453542" y="1838396"/>
            <a:ext cx="1578250" cy="1534663"/>
            <a:chOff x="6830644" y="1266627"/>
            <a:chExt cx="1578250" cy="1534663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16A1E91C-BDDF-21A5-5D7F-477812B0E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FB678-28AC-F432-F796-62588AA4C67A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datagokr_chager</a:t>
              </a:r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1.27MB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5695AC6-C71A-4878-3FAB-440B75DCF158}"/>
              </a:ext>
            </a:extLst>
          </p:cNvPr>
          <p:cNvCxnSpPr/>
          <p:nvPr/>
        </p:nvCxnSpPr>
        <p:spPr>
          <a:xfrm>
            <a:off x="8242667" y="3654433"/>
            <a:ext cx="0" cy="1038225"/>
          </a:xfrm>
          <a:prstGeom prst="straightConnector1">
            <a:avLst/>
          </a:prstGeom>
          <a:ln w="25400">
            <a:solidFill>
              <a:srgbClr val="2072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0A36B-0519-59FD-332C-CF486883E2C7}"/>
                  </a:ext>
                </a:extLst>
              </p:cNvPr>
              <p:cNvSpPr txBox="1"/>
              <p:nvPr/>
            </p:nvSpPr>
            <p:spPr>
              <a:xfrm>
                <a:off x="7378687" y="4742605"/>
                <a:ext cx="1904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rgbClr val="207245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6000" dirty="0">
                  <a:solidFill>
                    <a:srgbClr val="207245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0A36B-0519-59FD-332C-CF486883E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87" y="4742605"/>
                <a:ext cx="190499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94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기본적으로 행렬들은 전체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  <m:sup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개의 성분 중 약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97%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이상에 아무 값도 없는 희박행렬이다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분석을 위해서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행렬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 기준으로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이 아닌 부분만 취하기로 한다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F7469-2456-43F3-B9C0-EFF8A578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015663"/>
              </a:xfrm>
              <a:prstGeom prst="rect">
                <a:avLst/>
              </a:prstGeom>
              <a:blipFill>
                <a:blip r:embed="rId3"/>
                <a:stretch>
                  <a:fillRect t="-1205" b="-4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B8B80D-5DA6-243F-C1EC-03DE44A1C19B}"/>
              </a:ext>
            </a:extLst>
          </p:cNvPr>
          <p:cNvSpPr txBox="1"/>
          <p:nvPr/>
        </p:nvSpPr>
        <p:spPr>
          <a:xfrm>
            <a:off x="2865438" y="612845"/>
            <a:ext cx="5794374" cy="5632311"/>
          </a:xfrm>
          <a:prstGeom prst="rect">
            <a:avLst/>
          </a:prstGeom>
          <a:noFill/>
          <a:ln w="15875">
            <a:solidFill>
              <a:srgbClr val="207245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julia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SparseMatrixCSC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(X1[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end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:(-1):1,:])</a:t>
            </a:r>
          </a:p>
          <a:p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500×500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SparseMatrixCSC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{Float64, Int64}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with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 7487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stored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207245"/>
                </a:solidFill>
                <a:latin typeface="Consolas" panose="020B0609020204030204" pitchFamily="49" charset="0"/>
              </a:rPr>
              <a:t>entries</a:t>
            </a:r>
            <a:r>
              <a:rPr lang="ko-KR" altLang="en-US" sz="1200" dirty="0">
                <a:solidFill>
                  <a:srgbClr val="207245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⠀⠀⠀⢐⣰⣦⣄⣀⠀⠀⠀⠀⠀⠀⠀⠀⠀⠀⠀⠀⠀⠀⠀⠀⠀⢀⠀⠀⠀⠀⠀⠀⠀⠀⠀⠀⠀⠀⠀⠀⠀⠀⠀⠀⠀⠀⠀⠀⠀⠀⠀⠀⠀⠀⠀⠀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⠀⠀⠀⠀⠈⠛⣶⣿⠇⢦⣤⡀⠀⠀⠀⠀⠀⠀⢀⣀⣠⣤⡀⠀⠷⣼⣚⣧⡤⠄⠀⠀⠀⠀⠀⠀⠀⠀⠀⠀⠀⠀⠀⠀⠀⠀⠀⠀⠀⠀⠀⠀⠀⠀⠀⠀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⠀⠀⠀⠀⠀⢸⣿⣿⣯⣿⣿⣿⣷⣾⣷⢶⠲⢾⡟⢛⠍⠋⠁⠀⢥⠅⣛⣿⣿⡋⠀⠂⠀⠀⠀⠀⠀⠀⠀⠀⠀⠀⠀⠀⠀⠀⠀⠀⠀⠀⠀⠀⠀⠀⠀⠀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⠀⠀⠀⠀⠀⠉⠛⠿⣿⣿⣿⣿⣿⢟⣿⣤⢀⠏⠄⠁⠀⠀⠀⠀⠶⣀⢩⠺⣿⢢⠂⠀⠀⠀⠀⠀⠀⠀⠀⠀⠀⠀⠀⠀⠀⠀⠀⠀⠀⠀⠀⠀⠀⠀⠀⠀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⠀⠀⠀⠀⠀⠀⠀⠻⠿⠛⢿⣿⣿⣿⣿⣿⣿⣿⣿⠂⢠⣁⢺⣔⣷⠟⣿⡖⡁⠰⠀⠀⠀⠀⠀⠀⠀⠀⠀⠀⠀⠀⠀⠀⠀⠀⠀⠀⠀⠀⠀⠀⠀⠀⠀⠀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⠀⠀⠀⠀⠀⠀⠀⣰⣾⣿⣿⣿⣿⣷⣾⣿⣿⣿⡟⠋⢰⡶⢾⣿⣿⣿⢿⡧⠈⠀⠚⠀⠀⠀⠀⠀⠀⠀⠀⠀⠀⠀⠀⠀⠀⠀⠀⠀⠀⠀⠀⠀⠀⠀⠀⠀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⠀⠀⠀⠀⠀⠀⠀⠈⠛⣽⡿⣿⣿⣿⣯⣿⣯⠻⣿⡀⢲⣷⡿⢻⣿⣯⡽⣶⠒⣻⡩⠆⣀⠀⢀⠀⣾⢋⠀⠀⠀⠀⠀⠀⠀⠀⠀⠀⠀⠀⠀⠀⠀⠀⠀⠀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⠀⠀⠀⠀⠀⠀⠀⢴⣿⣿⠕⣿⣿⣻⢙⣟⠋⢬⢿⣷⣮⣷⣾⣾⣿⣿⢫⡅⢷⡲⣃⣠⣴⣴⢾⣿⡡⠀⠀⠀⠀⠀⠀⠀⠀⠀⠀⠀⠀⠀⠀⠀⠀⠀⠀⠀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⠀⠀⠀⠀⠀⠀⠀⠈⠛⢿⣷⠿⠿⣿⢣⡦⠂⠃⡘⡺⠿⠿⣟⣿⢿⣏⠒⡙⣶⠷⠻⠟⠛⡛⠻⣵⣇⠀⠀⠀⠀⠀⠀⠀⠀⠀⠀⠀⠀⠀⠀⠀⠀⠀⠀⠀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⠀⠀⠀⠀⠀⠀⠀⠀⠀⠀⠀⠀⠀⠀⠀⠀⠀⠀⠹⠠⢰⠀⢨⣷⣆⡀⡦⣠⡠⠆⡀⡀⠀⠁⣀⣾⣭⣢⡀⡀⣀⣀⠀⠀⠀⠀⠀⠀⠀⠀⠀⠀⠀⠀⠀⠀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⠀⠀⠀⠀⠀⠀⠀⠀⠀⠀⠀⠀⠀⠀⠀⠀⠀⠀⠈⠞⢆⠍⢙⠿⠿⠅⡣⢐⠐⠐⢐⠂⠀⡆⡉⢽⣻⢾⢀⡀⠉⢢⠀⠀⠀⠀⠀⠀⠀⠀⠀⠀⠀⠀⠀⠀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⠀⠀⠀⠀⠀⠀⠀⠀⠀⠀⠀⠀⠀⠀⢀⣤⣦⠀⢠⣌⡁⠀⢄⢿⠑⠔⠲⠀⡴⠀⠀⠀⠈⠲⣡⢴⢷⠀⢀⠓⢄⣻⡶⠒⢈⠀⠀⠀⠀⠀⠀⠀⠀⠀⠀⠀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⠀⠀⠀⠀⠀⠀⠀⠀⠀⠀⠀⠀⠀⠀⢘⡳⣥⣀⡼⢿⣧⢌⣐⢾⡠⡄⠢⠀⠀⠀⠀⠢⢌⠓⢄⡐⠓⢚⠆⠨⠢⠃⠚⢿⡃⢀⠠⠀⠀⠀⠀⠀⠀⠀⠀⠀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⠀⠀⠀⠀⠀⠀⠀⠀⠀⠀⠀⠀⠀⡀⠁⢈⠌⠛⠿⢹⡌⠘⠻⠋⣂⠢⡐⠀⠀⠀⠀⠀⠀⠀⢩⠀⠑⠈⠀⡀⠀⠙⡀⠉⠺⠂⡗⠂⠀⠀⠀⠀⠀⠀⠀⠀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⠀⠀⠀⠀⠀⠀⠀⠀⠀⠀⠀⠀⠓⡠⠆⣄⡽⢧⠛⠐⠄⠁⠐⠴⠑⠀⠀⠀⠀⠀⠀⠀⠀⠈⣘⠂⠀⠀⢀⠈⢂⣁⣐⢠⡀⠀⡠⠀⠀⠀⠀⠀⠀⠀⠀⠀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⠀⠀⠀⠀⠀⠀⠀⠀⠀⠀⠀⠀⠀⢊⠕⠒⣧⢟⡈⠐⡕⠁⠀⠀⠀⠀⠀⠀⠀⠀⠀⠀⠀⠀⠀⠀⠀⠀⠀⠀⠀⠈⠀⠀⠠⠀⠀⠀⠀⠀⠀⠀⠀⠀⠀⠀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⠀⠀⠀⠀⠀⠀⠀⠀⠀⠀⠀⠀⠀⠀⠀⠀⠀⠀⠈⠁⠁⠀⠀⠀⠀⠀⠀⠀⠀⠀⠀⠀⠀⠀⠀⠀⠀⠀⠀⠀⠀⠀⠀⠀⠀⠀⠀⠀⠀⠀⠀⠀⠀⠀⠀⠀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  <a:p>
            <a:r>
              <a:rPr lang="ko-KR" altLang="en-US" sz="1200" spc="-300" dirty="0">
                <a:solidFill>
                  <a:srgbClr val="207245"/>
                </a:solidFill>
                <a:latin typeface="Consolas" panose="020B0609020204030204" pitchFamily="49" charset="0"/>
              </a:rPr>
              <a:t>⠀⠀⠀⠀⠀⠀⠀⠀⠀⠀⠀⠀⠀⠀⠀⠀⠀⠀⠀⠀⠀⠀⠀⠀⠀⠀⠀⠀⠀⠀⠀⠀⠀⠀⠀⠀⠀⠀⠀⠀⠀⠀⠀⠀⠀⠀⠀⠀⠀⠀⠀⠀⠀⠀⠀⠀</a:t>
            </a:r>
          </a:p>
        </p:txBody>
      </p:sp>
    </p:spTree>
    <p:extLst>
      <p:ext uri="{BB962C8B-B14F-4D97-AF65-F5344CB8AC3E}">
        <p14:creationId xmlns:p14="http://schemas.microsoft.com/office/powerpoint/2010/main" val="363001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E2B67A9-F09E-B60E-1F1E-E9B5C76B6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9607" y="428064"/>
            <a:ext cx="6429936" cy="6429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/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blipFill>
                <a:blip r:embed="rId5"/>
                <a:stretch>
                  <a:fillRect l="-2487" t="-31111" r="-355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29D70F-C041-A0C6-9B9D-37B78C4DE540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전기차 충전소의 수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  <m:r>
                      <a:rPr lang="ko-KR" altLang="en-US" sz="1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는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 다음과 같이 분포하고 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29D70F-C041-A0C6-9B9D-37B78C4DE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461665"/>
              </a:xfrm>
              <a:prstGeom prst="rect">
                <a:avLst/>
              </a:prstGeom>
              <a:blipFill>
                <a:blip r:embed="rId6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99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C153E916-C50C-12A4-5517-42D8A041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9607" y="428064"/>
            <a:ext cx="6429936" cy="642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/>
              <p:nvPr/>
            </p:nvSpPr>
            <p:spPr>
              <a:xfrm>
                <a:off x="3899413" y="151065"/>
                <a:ext cx="3530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13" y="151065"/>
                <a:ext cx="3530325" cy="276999"/>
              </a:xfrm>
              <a:prstGeom prst="rect">
                <a:avLst/>
              </a:prstGeom>
              <a:blipFill>
                <a:blip r:embed="rId5"/>
                <a:stretch>
                  <a:fillRect l="-2418" t="-31111" r="-328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래픽 11">
            <a:extLst>
              <a:ext uri="{FF2B5EF4-FFF2-40B4-BE49-F238E27FC236}">
                <a16:creationId xmlns:a16="http://schemas.microsoft.com/office/drawing/2014/main" id="{7A905EFE-6C34-1D09-2905-615EC8967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6105" y="603168"/>
            <a:ext cx="177165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AAEF34-866C-5D46-977A-2B2EBB6F8668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기본적으로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는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와 비슷한 위치에 분포되어 있으면서도 훨씬 넓게 퍼져 있는 것을 확인할 수 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각각의 분포는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0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이 아닌 성분만으로 한정했을 때 로그 정규분포와 유사한 형태를 따른다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AAEF34-866C-5D46-977A-2B2EBB6F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754326"/>
              </a:xfrm>
              <a:prstGeom prst="rect">
                <a:avLst/>
              </a:prstGeom>
              <a:blipFill>
                <a:blip r:embed="rId8"/>
                <a:stretch>
                  <a:fillRect t="-694" b="-1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24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독립변수 간에는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 공선성이 있음을 짐작할 수 있으며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이 </a:t>
                </a:r>
                <a:r>
                  <a:rPr kumimoji="0" lang="ko-KR" altLang="en-US" sz="1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산점도만으로는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넥슨Lv1고딕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으로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</m:oMath>
                </a14:m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를 설명하기는 어려워 보인다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830997"/>
              </a:xfrm>
              <a:prstGeom prst="rect">
                <a:avLst/>
              </a:prstGeom>
              <a:blipFill>
                <a:blip r:embed="rId2"/>
                <a:stretch>
                  <a:fillRect t="-1471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3F713D01-32D3-65E0-8258-338CC0103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2085F-ACB0-6E03-81FE-1E31026CBE69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AC18B-C0D9-DE26-EFB0-750E304D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992" y="0"/>
            <a:ext cx="679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독립변수들이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𝑌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를 설명하지 못하는 이유 중 하나는 일단 데이터의 형태 자체가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 다르기 때문이다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. 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실제로 전기차 충전소 주변의 사용자가 자유롭게 돌아다닐 수 있기 때문에 앱 사용량 역시 전기차 충전소를 기점으로 사용자들의 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‘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확산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’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이 일어난 결과라고 가정할 수 있다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확산을 묘사하는 수리적 모델로는 열방정식이 널리 알려져 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  <a:endParaRPr lang="en-US" altLang="ko-KR" sz="1200" noProof="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2492990"/>
              </a:xfrm>
              <a:prstGeom prst="rect">
                <a:avLst/>
              </a:prstGeom>
              <a:blipFill>
                <a:blip r:embed="rId2"/>
                <a:stretch>
                  <a:fillRect l="-522" t="-489" r="-522" b="-9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5E8975F-458B-0AF9-FDE0-B8DD50EC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0" y="397030"/>
            <a:ext cx="2575589" cy="261378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D0F270F-62DD-3B64-D215-7A25104A3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222" y="352882"/>
            <a:ext cx="2867026" cy="2867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7C24A5-EE70-000B-B2A6-43F866A9A8F7}"/>
                  </a:ext>
                </a:extLst>
              </p:cNvPr>
              <p:cNvSpPr txBox="1"/>
              <p:nvPr/>
            </p:nvSpPr>
            <p:spPr>
              <a:xfrm>
                <a:off x="5442024" y="1149492"/>
                <a:ext cx="84318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7C24A5-EE70-000B-B2A6-43F866A9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024" y="1149492"/>
                <a:ext cx="84318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D983242-DEF5-C912-4CD2-CA8F5FFF17BB}"/>
                  </a:ext>
                </a:extLst>
              </p:cNvPr>
              <p:cNvSpPr/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solidFill>
                <a:srgbClr val="207245"/>
              </a:solidFill>
              <a:ln w="254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1</a:t>
                </a:r>
                <a:r>
                  <a:rPr lang="ko-KR" altLang="en-US" dirty="0"/>
                  <a:t>차원 공간에서의 열방정식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/>
                  <a:t> 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예와 해</a:t>
                </a:r>
                <a:r>
                  <a:rPr lang="en-US" altLang="ko-K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D983242-DEF5-C912-4CD2-CA8F5FFF1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blipFill>
                <a:blip r:embed="rId7"/>
                <a:stretch>
                  <a:fillRect l="-84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A605D9-3702-4775-3375-8E08E71FBDD2}"/>
                  </a:ext>
                </a:extLst>
              </p:cNvPr>
              <p:cNvSpPr/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solidFill>
                <a:srgbClr val="207245"/>
              </a:solidFill>
              <a:ln w="254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일반적인 열방정식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dirty="0"/>
                  <a:t> 의 꼴과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해</a:t>
                </a:r>
                <a:r>
                  <a:rPr lang="en-US" altLang="ko-K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A605D9-3702-4775-3375-8E08E71F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blipFill>
                <a:blip r:embed="rId8"/>
                <a:stretch>
                  <a:fillRect l="-84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1F26642C-06CE-F391-F1C6-57237FC5C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486CC-785E-773C-F4AC-35DEED380DD0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커널</a:t>
            </a:r>
          </a:p>
        </p:txBody>
      </p:sp>
    </p:spTree>
    <p:extLst>
      <p:ext uri="{BB962C8B-B14F-4D97-AF65-F5344CB8AC3E}">
        <p14:creationId xmlns:p14="http://schemas.microsoft.com/office/powerpoint/2010/main" val="215184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1963FB-18C6-4617-AF4E-CD958ABD0D44}"/>
              </a:ext>
            </a:extLst>
          </p:cNvPr>
          <p:cNvSpPr txBox="1"/>
          <p:nvPr/>
        </p:nvSpPr>
        <p:spPr>
          <a:xfrm>
            <a:off x="3899700" y="751344"/>
            <a:ext cx="40290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/>
              <a:t>탐색적 데이터 분석</a:t>
            </a:r>
            <a:endParaRPr lang="en-US" altLang="ko-KR" dirty="0"/>
          </a:p>
          <a:p>
            <a:pPr lvl="1" algn="just"/>
            <a:r>
              <a:rPr lang="en-US" altLang="ko-KR" dirty="0"/>
              <a:t>1-1. </a:t>
            </a:r>
            <a:r>
              <a:rPr lang="ko-KR" altLang="en-US" dirty="0"/>
              <a:t>현안 문제</a:t>
            </a:r>
            <a:endParaRPr lang="en-US" altLang="ko-KR" dirty="0"/>
          </a:p>
          <a:p>
            <a:pPr lvl="1" algn="just"/>
            <a:r>
              <a:rPr lang="en-US" altLang="ko-KR" dirty="0"/>
              <a:t>1-2. </a:t>
            </a:r>
            <a:r>
              <a:rPr lang="ko-KR" altLang="en-US" dirty="0"/>
              <a:t>전체 데이터셋</a:t>
            </a:r>
            <a:endParaRPr lang="en-US" altLang="ko-KR" dirty="0"/>
          </a:p>
          <a:p>
            <a:pPr lvl="1" algn="just"/>
            <a:r>
              <a:rPr lang="en-US" altLang="ko-KR" dirty="0"/>
              <a:t>1-3. </a:t>
            </a:r>
            <a:r>
              <a:rPr lang="ko-KR" altLang="en-US" dirty="0"/>
              <a:t>파생변수</a:t>
            </a:r>
            <a:endParaRPr lang="en-US" altLang="ko-KR" dirty="0"/>
          </a:p>
          <a:p>
            <a:pPr lvl="1" algn="just"/>
            <a:endParaRPr lang="en-US" altLang="ko-KR" dirty="0"/>
          </a:p>
          <a:p>
            <a:pPr algn="just"/>
            <a:r>
              <a:rPr lang="en-US" altLang="ko-KR" dirty="0"/>
              <a:t>2. </a:t>
            </a:r>
            <a:r>
              <a:rPr lang="ko-KR" altLang="en-US" dirty="0"/>
              <a:t>구획 접근법</a:t>
            </a:r>
            <a:endParaRPr lang="en-US" altLang="ko-KR" dirty="0"/>
          </a:p>
          <a:p>
            <a:pPr algn="just"/>
            <a:r>
              <a:rPr lang="en-US" altLang="ko-KR" dirty="0"/>
              <a:t>	2-1. </a:t>
            </a:r>
            <a:r>
              <a:rPr lang="ko-KR" altLang="en-US" dirty="0"/>
              <a:t>행렬화</a:t>
            </a:r>
            <a:endParaRPr lang="en-US" altLang="ko-KR" dirty="0"/>
          </a:p>
          <a:p>
            <a:pPr algn="just"/>
            <a:r>
              <a:rPr lang="en-US" altLang="ko-KR" dirty="0"/>
              <a:t>	2-2. </a:t>
            </a:r>
            <a:r>
              <a:rPr lang="ko-KR" altLang="en-US" dirty="0" err="1"/>
              <a:t>가우시안</a:t>
            </a:r>
            <a:r>
              <a:rPr lang="ko-KR" altLang="en-US" dirty="0"/>
              <a:t> 커널</a:t>
            </a:r>
            <a:endParaRPr lang="en-US" altLang="ko-KR" dirty="0"/>
          </a:p>
          <a:p>
            <a:pPr algn="just"/>
            <a:r>
              <a:rPr lang="en-US" altLang="ko-KR" dirty="0"/>
              <a:t>	2-3. </a:t>
            </a:r>
            <a:r>
              <a:rPr lang="ko-KR" altLang="en-US" dirty="0"/>
              <a:t>입지선정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3. </a:t>
            </a:r>
            <a:r>
              <a:rPr lang="ko-KR" altLang="en-US" dirty="0"/>
              <a:t>네트워크 접근법</a:t>
            </a:r>
            <a:endParaRPr lang="en-US" altLang="ko-KR" dirty="0"/>
          </a:p>
          <a:p>
            <a:pPr algn="just"/>
            <a:r>
              <a:rPr lang="en-US" altLang="ko-KR" dirty="0"/>
              <a:t>	3-1. </a:t>
            </a:r>
            <a:r>
              <a:rPr lang="ko-KR" altLang="en-US" dirty="0" err="1"/>
              <a:t>전국표준노드링크</a:t>
            </a:r>
            <a:endParaRPr lang="en-US" altLang="ko-KR" dirty="0"/>
          </a:p>
          <a:p>
            <a:pPr algn="just"/>
            <a:r>
              <a:rPr lang="en-US" altLang="ko-KR" dirty="0"/>
              <a:t>	3-2. </a:t>
            </a:r>
            <a:r>
              <a:rPr lang="ko-KR" altLang="en-US" dirty="0" err="1"/>
              <a:t>구심성</a:t>
            </a:r>
            <a:endParaRPr lang="en-US" altLang="ko-KR" dirty="0"/>
          </a:p>
          <a:p>
            <a:pPr algn="just"/>
            <a:r>
              <a:rPr lang="en-US" altLang="ko-KR" dirty="0"/>
              <a:t>	3-3. GIS </a:t>
            </a:r>
            <a:r>
              <a:rPr lang="ko-KR" altLang="en-US" dirty="0" err="1"/>
              <a:t>크리깅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4. </a:t>
            </a:r>
            <a:r>
              <a:rPr lang="ko-KR" altLang="en-US" dirty="0"/>
              <a:t>시나리오</a:t>
            </a:r>
            <a:endParaRPr lang="en-US" altLang="ko-KR" dirty="0"/>
          </a:p>
          <a:p>
            <a:pPr algn="just"/>
            <a:r>
              <a:rPr lang="en-US" altLang="ko-KR" dirty="0"/>
              <a:t>	4-1. </a:t>
            </a:r>
            <a:r>
              <a:rPr lang="ko-KR" altLang="en-US" dirty="0"/>
              <a:t>시뮬레이션</a:t>
            </a:r>
            <a:endParaRPr lang="en-US" altLang="ko-KR" dirty="0"/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	4-2. </a:t>
            </a:r>
            <a:r>
              <a:rPr lang="ko-KR" altLang="en-US" dirty="0"/>
              <a:t>비용</a:t>
            </a:r>
            <a:r>
              <a:rPr lang="en-US" altLang="ko-KR" dirty="0"/>
              <a:t>-</a:t>
            </a:r>
            <a:r>
              <a:rPr lang="ko-KR" altLang="en-US" dirty="0"/>
              <a:t>사회적 가치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BA391C-698E-48E2-8131-8C2DB62E6E4A}"/>
              </a:ext>
            </a:extLst>
          </p:cNvPr>
          <p:cNvSpPr/>
          <p:nvPr/>
        </p:nvSpPr>
        <p:spPr>
          <a:xfrm>
            <a:off x="0" y="0"/>
            <a:ext cx="2333626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7C312-E6FE-4CBF-B40A-552A5A65BB47}"/>
              </a:ext>
            </a:extLst>
          </p:cNvPr>
          <p:cNvSpPr txBox="1"/>
          <p:nvPr/>
        </p:nvSpPr>
        <p:spPr>
          <a:xfrm>
            <a:off x="0" y="1064030"/>
            <a:ext cx="233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8" name="그래픽 7" descr="자극 물질 단색으로 채워진">
            <a:extLst>
              <a:ext uri="{FF2B5EF4-FFF2-40B4-BE49-F238E27FC236}">
                <a16:creationId xmlns:a16="http://schemas.microsoft.com/office/drawing/2014/main" id="{25B08E9A-7B36-AAA0-902F-A3C0E2AA3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3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열방정식의 해는 형식적으로 모평균이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영벡터고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 시점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넥슨Lv1고딕"/>
                        <a:cs typeface="+mn-cs"/>
                      </a:rPr>
                      <m:t>𝑡</m:t>
                    </m:r>
                  </m:oMath>
                </a14:m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에 따른 공분산 행렬을 가지는 </a:t>
                </a:r>
                <a:r>
                  <a:rPr lang="ko-KR" altLang="en-US" sz="1200" noProof="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다변량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정규분포의 조인트 확률밀도함수와 유사하다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OpenCV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는 특히 컴퓨터 비전에 특화된 라이브러리로 알려져 있으나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, 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이 경우 행렬 </a:t>
                </a:r>
                <a14:m>
                  <m:oMath xmlns:m="http://schemas.openxmlformats.org/officeDocument/2006/math">
                    <m:r>
                      <a:rPr lang="en-US" altLang="ko-KR" sz="1200" b="0" i="1" noProof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넥슨Lv1고딕"/>
                      </a:rPr>
                      <m:t>𝑌</m:t>
                    </m:r>
                  </m:oMath>
                </a14:m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를 흑백 이미지로 보고 </a:t>
                </a:r>
                <a:r>
                  <a:rPr lang="ko-KR" altLang="en-US" sz="1200" noProof="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가우시안</a:t>
                </a:r>
                <a:r>
                  <a:rPr lang="ko-KR" altLang="en-US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커널을 적용해서 의도하던 기능을 간단히 구현할 수 있다</a:t>
                </a:r>
                <a:r>
                  <a:rPr lang="en-US" altLang="ko-KR" sz="1200" noProof="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2308324"/>
              </a:xfrm>
              <a:prstGeom prst="rect">
                <a:avLst/>
              </a:prstGeom>
              <a:blipFill>
                <a:blip r:embed="rId2"/>
                <a:stretch>
                  <a:fillRect t="-529" b="-1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EB0CAF-2FAE-0C4D-F992-2F048E7647AF}"/>
                  </a:ext>
                </a:extLst>
              </p:cNvPr>
              <p:cNvSpPr/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solidFill>
                <a:srgbClr val="207245"/>
              </a:solidFill>
              <a:ln w="254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정규분포의 확률밀도 함수</a:t>
                </a:r>
                <a:r>
                  <a:rPr lang="en-US" altLang="ko-K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EB0CAF-2FAE-0C4D-F992-2F048E764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3479741"/>
                <a:ext cx="5795048" cy="1295400"/>
              </a:xfrm>
              <a:prstGeom prst="rect">
                <a:avLst/>
              </a:prstGeom>
              <a:blipFill>
                <a:blip r:embed="rId3"/>
                <a:stretch>
                  <a:fillRect l="-84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E932679-D686-DADB-FA31-714A7DFD80AF}"/>
                  </a:ext>
                </a:extLst>
              </p:cNvPr>
              <p:cNvSpPr/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solidFill>
                <a:srgbClr val="207245"/>
              </a:solidFill>
              <a:ln w="254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다변량 정규분포의 조인트 확률밀도함수</a:t>
                </a:r>
                <a:r>
                  <a:rPr lang="en-US" altLang="ko-K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E932679-D686-DADB-FA31-714A7DFD8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41" y="4963813"/>
                <a:ext cx="5795048" cy="1295400"/>
              </a:xfrm>
              <a:prstGeom prst="rect">
                <a:avLst/>
              </a:prstGeom>
              <a:blipFill>
                <a:blip r:embed="rId4"/>
                <a:stretch>
                  <a:fillRect l="-84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7E08056-B683-0E37-46BB-1DDB8DFB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41" y="461963"/>
            <a:ext cx="2095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21FA95-BC75-74B0-7F3E-5104BA96D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858" y="314512"/>
            <a:ext cx="4480952" cy="2728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C775D-DF46-4B4D-1DBA-AAFAEE370B3C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커널</a:t>
            </a:r>
          </a:p>
        </p:txBody>
      </p:sp>
    </p:spTree>
    <p:extLst>
      <p:ext uri="{BB962C8B-B14F-4D97-AF65-F5344CB8AC3E}">
        <p14:creationId xmlns:p14="http://schemas.microsoft.com/office/powerpoint/2010/main" val="37268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197CC76-D792-40FD-B708-D4375FBED949}"/>
              </a:ext>
            </a:extLst>
          </p:cNvPr>
          <p:cNvSpPr txBox="1"/>
          <p:nvPr/>
        </p:nvSpPr>
        <p:spPr>
          <a:xfrm>
            <a:off x="0" y="3290501"/>
            <a:ext cx="2333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분포는 평균을 중심으로 좌우 대칭의 종 모양을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갖는 분포이다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필터란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분포 함수를 근사하여 생성한 필터 마스크를 사용하는 필터링 기법이다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E8975F-458B-0AF9-FDE0-B8DD50EC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00" y="397030"/>
            <a:ext cx="2575589" cy="2613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4777B3-91E4-AD4E-C470-1D00F9FC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44" y="3635530"/>
            <a:ext cx="2597945" cy="2613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6">
                <a:extLst>
                  <a:ext uri="{FF2B5EF4-FFF2-40B4-BE49-F238E27FC236}">
                    <a16:creationId xmlns:a16="http://schemas.microsoft.com/office/drawing/2014/main" id="{1D18870F-B440-5018-54BA-A9F83CAC8EF7}"/>
                  </a:ext>
                </a:extLst>
              </p:cNvPr>
              <p:cNvSpPr txBox="1"/>
              <p:nvPr/>
            </p:nvSpPr>
            <p:spPr>
              <a:xfrm>
                <a:off x="6579595" y="3059938"/>
                <a:ext cx="18795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16">
                <a:extLst>
                  <a:ext uri="{FF2B5EF4-FFF2-40B4-BE49-F238E27FC236}">
                    <a16:creationId xmlns:a16="http://schemas.microsoft.com/office/drawing/2014/main" id="{1D18870F-B440-5018-54BA-A9F83CAC8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595" y="3059938"/>
                <a:ext cx="18795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9B4FD843-D35B-DD7A-8711-7E9CCF5C53FB}"/>
                  </a:ext>
                </a:extLst>
              </p:cNvPr>
              <p:cNvSpPr txBox="1"/>
              <p:nvPr/>
            </p:nvSpPr>
            <p:spPr>
              <a:xfrm>
                <a:off x="6568417" y="6298438"/>
                <a:ext cx="18795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9B4FD843-D35B-DD7A-8711-7E9CCF5C5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17" y="6298438"/>
                <a:ext cx="18795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래픽 2">
            <a:extLst>
              <a:ext uri="{FF2B5EF4-FFF2-40B4-BE49-F238E27FC236}">
                <a16:creationId xmlns:a16="http://schemas.microsoft.com/office/drawing/2014/main" id="{34A273B1-3311-E0DE-4522-107F3E0E8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0015" y="3532998"/>
            <a:ext cx="2867026" cy="286702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D0F270F-62DD-3B64-D215-7A25104A3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0015" y="397030"/>
            <a:ext cx="2867026" cy="2867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7C24A5-EE70-000B-B2A6-43F866A9A8F7}"/>
                  </a:ext>
                </a:extLst>
              </p:cNvPr>
              <p:cNvSpPr txBox="1"/>
              <p:nvPr/>
            </p:nvSpPr>
            <p:spPr>
              <a:xfrm>
                <a:off x="5442024" y="1149492"/>
                <a:ext cx="84318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7C24A5-EE70-000B-B2A6-43F866A9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024" y="1149492"/>
                <a:ext cx="84318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C4870F-F2DE-5C54-4644-0A2F7EAB4D3C}"/>
                  </a:ext>
                </a:extLst>
              </p:cNvPr>
              <p:cNvSpPr txBox="1"/>
              <p:nvPr/>
            </p:nvSpPr>
            <p:spPr>
              <a:xfrm>
                <a:off x="5442024" y="4412080"/>
                <a:ext cx="83516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C4870F-F2DE-5C54-4644-0A2F7EAB4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024" y="4412080"/>
                <a:ext cx="835165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래픽 16" descr="배지 체크 표시1 단색으로 채워진">
            <a:extLst>
              <a:ext uri="{FF2B5EF4-FFF2-40B4-BE49-F238E27FC236}">
                <a16:creationId xmlns:a16="http://schemas.microsoft.com/office/drawing/2014/main" id="{1A08409B-D6E2-BDD0-F221-D90F92528C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492" y="3635530"/>
            <a:ext cx="914400" cy="914400"/>
          </a:xfrm>
          <a:prstGeom prst="rect">
            <a:avLst/>
          </a:prstGeom>
        </p:spPr>
      </p:pic>
      <p:pic>
        <p:nvPicPr>
          <p:cNvPr id="19" name="그래픽 18" descr="자극 물질 단색으로 채워진">
            <a:extLst>
              <a:ext uri="{FF2B5EF4-FFF2-40B4-BE49-F238E27FC236}">
                <a16:creationId xmlns:a16="http://schemas.microsoft.com/office/drawing/2014/main" id="{097F7362-1184-49DA-7DD0-CEEBD32F9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2789" y="368159"/>
            <a:ext cx="914400" cy="914400"/>
          </a:xfrm>
          <a:prstGeom prst="rect">
            <a:avLst/>
          </a:prstGeom>
        </p:spPr>
      </p:pic>
      <p:pic>
        <p:nvPicPr>
          <p:cNvPr id="21" name="그래픽 20" descr="단색으로 채워진 웃는 얼굴 단색으로 채워진">
            <a:extLst>
              <a:ext uri="{FF2B5EF4-FFF2-40B4-BE49-F238E27FC236}">
                <a16:creationId xmlns:a16="http://schemas.microsoft.com/office/drawing/2014/main" id="{BEFF7F23-2F96-3F0C-010D-3367323B0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14694" y="3635530"/>
            <a:ext cx="914400" cy="914400"/>
          </a:xfrm>
          <a:prstGeom prst="rect">
            <a:avLst/>
          </a:prstGeom>
        </p:spPr>
      </p:pic>
      <p:pic>
        <p:nvPicPr>
          <p:cNvPr id="23" name="그래픽 22" descr="단색으로 채워진 슬픈 얼굴 단색으로 채워진">
            <a:extLst>
              <a:ext uri="{FF2B5EF4-FFF2-40B4-BE49-F238E27FC236}">
                <a16:creationId xmlns:a16="http://schemas.microsoft.com/office/drawing/2014/main" id="{B0AC20C7-233D-E409-4D29-6A58D47CC3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14694" y="42855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0534B-43F8-0F03-BC76-F4690AD12569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커널</a:t>
            </a:r>
          </a:p>
        </p:txBody>
      </p:sp>
    </p:spTree>
    <p:extLst>
      <p:ext uri="{BB962C8B-B14F-4D97-AF65-F5344CB8AC3E}">
        <p14:creationId xmlns:p14="http://schemas.microsoft.com/office/powerpoint/2010/main" val="422186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81EAB-CE4B-80B8-9268-57148416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73" y="432861"/>
            <a:ext cx="5292228" cy="3539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FBD85-0C03-9278-D7D8-00BDAEBD130F}"/>
              </a:ext>
            </a:extLst>
          </p:cNvPr>
          <p:cNvSpPr txBox="1"/>
          <p:nvPr/>
        </p:nvSpPr>
        <p:spPr>
          <a:xfrm>
            <a:off x="0" y="3290501"/>
            <a:ext cx="2333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PCA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는 데이터 집합 내에 존재하는 각 데이터의 차이를 가장 잘 나타내 주는 요소를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데이터를 잘 </a:t>
            </a: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"/>
              </a:rPr>
              <a:t>표한혈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 수 있는 특성을 찾아내는 방법이다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.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 </a:t>
            </a:r>
            <a:endParaRPr lang="en-US" altLang="ko-KR" sz="1200" dirty="0">
              <a:solidFill>
                <a:prstClr val="white"/>
              </a:solidFill>
              <a:latin typeface="Times New Roman"/>
              <a:ea typeface="넥슨Lv1고딕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70D330-430D-A4D8-0960-4DDC63FAB91B}"/>
              </a:ext>
            </a:extLst>
          </p:cNvPr>
          <p:cNvSpPr/>
          <p:nvPr/>
        </p:nvSpPr>
        <p:spPr>
          <a:xfrm>
            <a:off x="2869528" y="4402530"/>
            <a:ext cx="5795048" cy="1295400"/>
          </a:xfrm>
          <a:prstGeom prst="rect">
            <a:avLst/>
          </a:prstGeom>
          <a:solidFill>
            <a:srgbClr val="207245"/>
          </a:solidFill>
          <a:ln w="254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err="1"/>
              <a:t>설명하는데에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변수만으로 충분하다는 것을 </a:t>
            </a:r>
            <a:endParaRPr lang="en-US" altLang="ko-KR" dirty="0"/>
          </a:p>
          <a:p>
            <a:r>
              <a:rPr lang="ko-KR" altLang="en-US" dirty="0"/>
              <a:t>나타내는 주성분분석 그래프</a:t>
            </a:r>
          </a:p>
        </p:txBody>
      </p:sp>
    </p:spTree>
    <p:extLst>
      <p:ext uri="{BB962C8B-B14F-4D97-AF65-F5344CB8AC3E}">
        <p14:creationId xmlns:p14="http://schemas.microsoft.com/office/powerpoint/2010/main" val="2255838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929C6D4-42C3-D862-0E86-1540529F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28" y="217747"/>
            <a:ext cx="4248743" cy="2781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520E34-A1CB-F118-72D5-1443AD1F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768" y="2272638"/>
            <a:ext cx="4944165" cy="4896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0FD320-4913-42D7-D511-E042B07E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9" y="3208560"/>
            <a:ext cx="400105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2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3. </a:t>
            </a:r>
            <a:r>
              <a:rPr lang="ko-KR" altLang="en-US" sz="6000" dirty="0"/>
              <a:t>네트워크 접근법</a:t>
            </a:r>
          </a:p>
        </p:txBody>
      </p:sp>
    </p:spTree>
    <p:extLst>
      <p:ext uri="{BB962C8B-B14F-4D97-AF65-F5344CB8AC3E}">
        <p14:creationId xmlns:p14="http://schemas.microsoft.com/office/powerpoint/2010/main" val="327719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0D1C5A7-43E6-35C9-02FA-94E8905B73CC}"/>
              </a:ext>
            </a:extLst>
          </p:cNvPr>
          <p:cNvSpPr/>
          <p:nvPr/>
        </p:nvSpPr>
        <p:spPr>
          <a:xfrm>
            <a:off x="2954385" y="3981843"/>
            <a:ext cx="4379494" cy="17587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전기차 앱 사용량으로 전기차 충전소 </a:t>
            </a:r>
            <a:r>
              <a:rPr lang="ko-KR" altLang="en-US" dirty="0" err="1"/>
              <a:t>추정하는건</a:t>
            </a:r>
            <a:r>
              <a:rPr lang="ko-KR" altLang="en-US" dirty="0"/>
              <a:t> 애초에 좀 이상하다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3B0823-D044-424B-58B7-4B8683086AAC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EFF09B-DC1E-B45D-32AA-1DCD2D307321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 descr="닫기 단색으로 채워진">
              <a:extLst>
                <a:ext uri="{FF2B5EF4-FFF2-40B4-BE49-F238E27FC236}">
                  <a16:creationId xmlns:a16="http://schemas.microsoft.com/office/drawing/2014/main" id="{FFFE2B4D-5EA3-72EF-CDAA-C2C15E88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894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0D1C5A7-43E6-35C9-02FA-94E8905B73CC}"/>
              </a:ext>
            </a:extLst>
          </p:cNvPr>
          <p:cNvSpPr/>
          <p:nvPr/>
        </p:nvSpPr>
        <p:spPr>
          <a:xfrm>
            <a:off x="2954385" y="3981843"/>
            <a:ext cx="4379494" cy="17587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구심성</a:t>
            </a:r>
            <a:r>
              <a:rPr lang="ko-KR" altLang="en-US" dirty="0"/>
              <a:t> 수식 설명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3B0823-D044-424B-58B7-4B8683086AAC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EFF09B-DC1E-B45D-32AA-1DCD2D307321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 descr="닫기 단색으로 채워진">
              <a:extLst>
                <a:ext uri="{FF2B5EF4-FFF2-40B4-BE49-F238E27FC236}">
                  <a16:creationId xmlns:a16="http://schemas.microsoft.com/office/drawing/2014/main" id="{FFFE2B4D-5EA3-72EF-CDAA-C2C15E88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6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E2B67A9-F09E-B60E-1F1E-E9B5C76B6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551889"/>
            <a:ext cx="6015014" cy="6015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/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blipFill>
                <a:blip r:embed="rId5"/>
                <a:stretch>
                  <a:fillRect l="-2487" t="-31111" r="-355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A745C45-D739-8918-DF1E-21D628182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684" y="652567"/>
            <a:ext cx="5813657" cy="58136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D1C5A7-43E6-35C9-02FA-94E8905B73CC}"/>
              </a:ext>
            </a:extLst>
          </p:cNvPr>
          <p:cNvSpPr/>
          <p:nvPr/>
        </p:nvSpPr>
        <p:spPr>
          <a:xfrm>
            <a:off x="3300412" y="5738875"/>
            <a:ext cx="4379494" cy="17587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구획으로 할 땐 비슷하기라도 했는데</a:t>
            </a:r>
            <a:endParaRPr lang="en-US" altLang="ko-KR" dirty="0"/>
          </a:p>
          <a:p>
            <a:pPr algn="ctr"/>
            <a:r>
              <a:rPr lang="ko-KR" altLang="en-US" dirty="0"/>
              <a:t>네트워크로 보니까 처인구에 충전소 </a:t>
            </a:r>
            <a:r>
              <a:rPr lang="ko-KR" altLang="en-US" dirty="0" err="1"/>
              <a:t>부족한거</a:t>
            </a:r>
            <a:r>
              <a:rPr lang="ko-KR" altLang="en-US" dirty="0"/>
              <a:t> 인정하냐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9D810E-781A-B47D-31FC-A1E754F46AD4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0441EEB-BE56-91E5-8327-2D3E5028C6E1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닫기 단색으로 채워진">
              <a:extLst>
                <a:ext uri="{FF2B5EF4-FFF2-40B4-BE49-F238E27FC236}">
                  <a16:creationId xmlns:a16="http://schemas.microsoft.com/office/drawing/2014/main" id="{1F1FA541-53C3-EE75-59F3-0CD77A58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28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/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blipFill>
                <a:blip r:embed="rId3"/>
                <a:stretch>
                  <a:fillRect l="-2487" t="-31111" r="-355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00D1C5A7-43E6-35C9-02FA-94E8905B73CC}"/>
              </a:ext>
            </a:extLst>
          </p:cNvPr>
          <p:cNvSpPr/>
          <p:nvPr/>
        </p:nvSpPr>
        <p:spPr>
          <a:xfrm>
            <a:off x="2954385" y="3981843"/>
            <a:ext cx="4379494" cy="17587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수지구</a:t>
            </a:r>
            <a:r>
              <a:rPr lang="en-US" altLang="ko-KR" dirty="0"/>
              <a:t>, </a:t>
            </a:r>
            <a:r>
              <a:rPr lang="ko-KR" altLang="en-US" dirty="0" err="1"/>
              <a:t>기흥구</a:t>
            </a:r>
            <a:r>
              <a:rPr lang="ko-KR" altLang="en-US" dirty="0"/>
              <a:t> 기준으로 모델 만들어서  처인구에 적정한 전기차 충전소 수를 제안하겠다</a:t>
            </a:r>
            <a:r>
              <a:rPr lang="en-US" altLang="ko-KR" dirty="0"/>
              <a:t>(</a:t>
            </a:r>
            <a:r>
              <a:rPr lang="ko-KR" altLang="en-US" dirty="0" err="1"/>
              <a:t>수지구</a:t>
            </a:r>
            <a:r>
              <a:rPr lang="en-US" altLang="ko-KR" dirty="0"/>
              <a:t>, </a:t>
            </a:r>
            <a:r>
              <a:rPr lang="ko-KR" altLang="en-US" dirty="0"/>
              <a:t>기흥구도 부족한 곳은 더 채우면 됨</a:t>
            </a:r>
            <a:r>
              <a:rPr lang="en-US" altLang="ko-KR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3B0823-D044-424B-58B7-4B8683086AAC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EFF09B-DC1E-B45D-32AA-1DCD2D307321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 descr="닫기 단색으로 채워진">
              <a:extLst>
                <a:ext uri="{FF2B5EF4-FFF2-40B4-BE49-F238E27FC236}">
                  <a16:creationId xmlns:a16="http://schemas.microsoft.com/office/drawing/2014/main" id="{FFFE2B4D-5EA3-72EF-CDAA-C2C15E88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87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행렬화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/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성분에 로그를 취한 </a:t>
                </a:r>
                <a:r>
                  <a:rPr lang="ko-KR" altLang="en-US" dirty="0" err="1"/>
                  <a:t>히트맵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E65C8-5BCF-EA28-E807-0216724D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13" y="151065"/>
                <a:ext cx="3434466" cy="276999"/>
              </a:xfrm>
              <a:prstGeom prst="rect">
                <a:avLst/>
              </a:prstGeom>
              <a:blipFill>
                <a:blip r:embed="rId3"/>
                <a:stretch>
                  <a:fillRect l="-2487" t="-31111" r="-3552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00D1C5A7-43E6-35C9-02FA-94E8905B73CC}"/>
              </a:ext>
            </a:extLst>
          </p:cNvPr>
          <p:cNvSpPr/>
          <p:nvPr/>
        </p:nvSpPr>
        <p:spPr>
          <a:xfrm>
            <a:off x="3598349" y="1195237"/>
            <a:ext cx="4379494" cy="10812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수지구</a:t>
            </a:r>
            <a:r>
              <a:rPr lang="en-US" altLang="ko-KR" dirty="0"/>
              <a:t>, </a:t>
            </a:r>
            <a:r>
              <a:rPr lang="ko-KR" altLang="en-US" dirty="0"/>
              <a:t>기흥구만 놓고 </a:t>
            </a:r>
            <a:r>
              <a:rPr lang="en-US" altLang="ko-KR" dirty="0"/>
              <a:t>Centrality</a:t>
            </a:r>
            <a:r>
              <a:rPr lang="ko-KR" altLang="en-US" dirty="0"/>
              <a:t>로 </a:t>
            </a:r>
            <a:r>
              <a:rPr lang="en-US" altLang="ko-KR" dirty="0"/>
              <a:t>Y </a:t>
            </a:r>
            <a:r>
              <a:rPr lang="ko-KR" altLang="en-US" dirty="0" err="1"/>
              <a:t>크리깅해서</a:t>
            </a:r>
            <a:r>
              <a:rPr lang="ko-KR" altLang="en-US" dirty="0"/>
              <a:t> 노드마다 </a:t>
            </a:r>
            <a:r>
              <a:rPr lang="en-US" altLang="ko-KR" dirty="0"/>
              <a:t>Centrality </a:t>
            </a:r>
            <a:r>
              <a:rPr lang="ko-KR" altLang="en-US" dirty="0"/>
              <a:t>다 예측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3B0823-D044-424B-58B7-4B8683086AAC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EFF09B-DC1E-B45D-32AA-1DCD2D307321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 descr="닫기 단색으로 채워진">
              <a:extLst>
                <a:ext uri="{FF2B5EF4-FFF2-40B4-BE49-F238E27FC236}">
                  <a16:creationId xmlns:a16="http://schemas.microsoft.com/office/drawing/2014/main" id="{FFFE2B4D-5EA3-72EF-CDAA-C2C15E88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7AB012-D922-4B3D-DD8E-BDE311E5E016}"/>
              </a:ext>
            </a:extLst>
          </p:cNvPr>
          <p:cNvSpPr/>
          <p:nvPr/>
        </p:nvSpPr>
        <p:spPr>
          <a:xfrm>
            <a:off x="3598349" y="3224062"/>
            <a:ext cx="4379494" cy="10812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lm</a:t>
            </a:r>
            <a:r>
              <a:rPr lang="en-US" altLang="ko-KR" dirty="0"/>
              <a:t>(</a:t>
            </a:r>
            <a:r>
              <a:rPr lang="en-US" altLang="ko-KR" dirty="0" err="1"/>
              <a:t>Y~Centrality</a:t>
            </a:r>
            <a:r>
              <a:rPr lang="en-US" altLang="ko-KR" dirty="0"/>
              <a:t>)</a:t>
            </a:r>
            <a:r>
              <a:rPr lang="ko-KR" altLang="en-US" dirty="0"/>
              <a:t>으로 모델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332C561-F72D-B927-088F-FCCCE57C41D0}"/>
              </a:ext>
            </a:extLst>
          </p:cNvPr>
          <p:cNvSpPr/>
          <p:nvPr/>
        </p:nvSpPr>
        <p:spPr>
          <a:xfrm>
            <a:off x="5229225" y="2543175"/>
            <a:ext cx="447675" cy="50047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9ECCA1-F686-523C-9088-452EE3767594}"/>
              </a:ext>
            </a:extLst>
          </p:cNvPr>
          <p:cNvSpPr/>
          <p:nvPr/>
        </p:nvSpPr>
        <p:spPr>
          <a:xfrm>
            <a:off x="3598349" y="5166601"/>
            <a:ext cx="4379494" cy="10812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음의 </a:t>
            </a:r>
            <a:r>
              <a:rPr lang="ko-KR" altLang="en-US" dirty="0" err="1"/>
              <a:t>잔차</a:t>
            </a:r>
            <a:r>
              <a:rPr lang="ko-KR" altLang="en-US" dirty="0"/>
              <a:t> </a:t>
            </a:r>
            <a:r>
              <a:rPr lang="ko-KR" altLang="en-US" dirty="0" err="1"/>
              <a:t>채워넣는</a:t>
            </a:r>
            <a:r>
              <a:rPr lang="ko-KR" altLang="en-US" dirty="0"/>
              <a:t> 식으로 처인구에 제안</a:t>
            </a:r>
            <a:endParaRPr lang="en-US" altLang="ko-KR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CC364CB-B12F-B42C-4AEC-8F077DD23C1E}"/>
              </a:ext>
            </a:extLst>
          </p:cNvPr>
          <p:cNvSpPr/>
          <p:nvPr/>
        </p:nvSpPr>
        <p:spPr>
          <a:xfrm>
            <a:off x="5229225" y="4485714"/>
            <a:ext cx="447675" cy="50047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4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1. </a:t>
            </a:r>
            <a:r>
              <a:rPr lang="ko-KR" altLang="en-US" sz="6000" dirty="0"/>
              <a:t>탐색적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40113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4. </a:t>
            </a:r>
            <a:r>
              <a:rPr lang="ko-KR" altLang="en-US" sz="6000" dirty="0"/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78116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D8AE80-8AF2-4DC4-B107-F2A7803413BC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기계학습 예측 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BA3C3D-0D8D-70A4-00C1-EB90B7C2B71C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8E93354-74F5-680C-5A0D-6C7759A2FA63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 descr="닫기 단색으로 채워진">
              <a:extLst>
                <a:ext uri="{FF2B5EF4-FFF2-40B4-BE49-F238E27FC236}">
                  <a16:creationId xmlns:a16="http://schemas.microsoft.com/office/drawing/2014/main" id="{9CD88222-5D59-995E-C946-DD82FCEE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A2F2E5-7828-8648-4534-C70A49C7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900" y="1546337"/>
            <a:ext cx="6090004" cy="376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733B0-747A-E758-C15A-7AFF7BA14728}"/>
              </a:ext>
            </a:extLst>
          </p:cNvPr>
          <p:cNvSpPr txBox="1"/>
          <p:nvPr/>
        </p:nvSpPr>
        <p:spPr>
          <a:xfrm>
            <a:off x="0" y="3290501"/>
            <a:ext cx="2333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용인시 전기차 충전소 최적의 위치 선정 모델이 개발된 후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,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 </a:t>
            </a:r>
            <a:endParaRPr lang="en-US" altLang="ko-KR" sz="1200" dirty="0">
              <a:solidFill>
                <a:prstClr val="white"/>
              </a:solidFill>
              <a:latin typeface="Times New Roman"/>
              <a:ea typeface="넥슨Lv1고딕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각 위치에 더 필요하다고 예측되는 전기차 충전소 개수를 구한 뒤</a:t>
            </a:r>
            <a:endParaRPr lang="en-US" altLang="ko-KR" sz="1100" dirty="0">
              <a:solidFill>
                <a:prstClr val="white"/>
              </a:solidFill>
              <a:latin typeface="Times New Roman"/>
              <a:ea typeface="넥슨Lv1고딕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가장 많이 </a:t>
            </a:r>
            <a:r>
              <a:rPr lang="ko-KR" altLang="en-US" sz="1100" dirty="0" err="1">
                <a:solidFill>
                  <a:prstClr val="white"/>
                </a:solidFill>
                <a:latin typeface="Times New Roman"/>
                <a:ea typeface="넥슨Lv1고딕"/>
              </a:rPr>
              <a:t>필요로하는</a:t>
            </a: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 곳부터 </a:t>
            </a:r>
            <a:r>
              <a:rPr lang="ko-KR" altLang="en-US" sz="1100" dirty="0" err="1">
                <a:solidFill>
                  <a:prstClr val="white"/>
                </a:solidFill>
                <a:latin typeface="Times New Roman"/>
                <a:ea typeface="넥슨Lv1고딕"/>
              </a:rPr>
              <a:t>채워넣는</a:t>
            </a:r>
            <a:r>
              <a:rPr lang="ko-KR" altLang="en-US" sz="1100" dirty="0">
                <a:solidFill>
                  <a:prstClr val="white"/>
                </a:solidFill>
                <a:latin typeface="Times New Roman"/>
                <a:ea typeface="넥슨Lv1고딕"/>
              </a:rPr>
              <a:t> 시뮬레이션을 통해 최적의 전기차 충전소 개수도 선정할 것이다</a:t>
            </a:r>
            <a:r>
              <a:rPr lang="en-US" altLang="ko-KR" sz="1100" dirty="0">
                <a:solidFill>
                  <a:prstClr val="white"/>
                </a:solidFill>
                <a:latin typeface="Times New Roman"/>
                <a:ea typeface="넥슨Lv1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6181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91D03-B3FA-4157-BB5F-1B93645C2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7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Q&amp;A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6153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019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은 매우 높은 상관관계를 가지고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</a:rPr>
                  <a:t>는 상관관계를 가진다고 단언하기엔 어려운 패턴을 보인다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019190"/>
              </a:xfrm>
              <a:prstGeom prst="rect">
                <a:avLst/>
              </a:prstGeom>
              <a:blipFill>
                <a:blip r:embed="rId2"/>
                <a:stretch>
                  <a:fillRect t="-599" b="-4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래픽 6">
            <a:extLst>
              <a:ext uri="{FF2B5EF4-FFF2-40B4-BE49-F238E27FC236}">
                <a16:creationId xmlns:a16="http://schemas.microsoft.com/office/drawing/2014/main" id="{24EE737E-8BAD-5CCF-F04E-E97415258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3213" y="533400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197CC76-D792-40FD-B708-D4375FBED949}"/>
              </a:ext>
            </a:extLst>
          </p:cNvPr>
          <p:cNvSpPr txBox="1"/>
          <p:nvPr/>
        </p:nvSpPr>
        <p:spPr>
          <a:xfrm>
            <a:off x="0" y="3290501"/>
            <a:ext cx="2333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white"/>
                </a:solidFill>
                <a:latin typeface="Times New Roman"/>
                <a:ea typeface="넥슨Lv1고딕"/>
              </a:rPr>
              <a:t>다중회귀분석이란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2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개 이상의 독립변수들과 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1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개의 종속변수의 관계를 분석하는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 방법</a:t>
            </a:r>
            <a:endParaRPr lang="en-US" altLang="ko-KR" sz="1200" dirty="0">
              <a:solidFill>
                <a:prstClr val="white"/>
              </a:solidFill>
              <a:latin typeface="Times New Roman"/>
              <a:ea typeface="넥슨Lv1고딕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Y(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전기차 충전소 개수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를 종속변수로 두고 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X1~X3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독립변수로 두어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모형이 유의한지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어떤 변수가 유의한지 확인할 수 있다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1E9837-73D1-AAA0-17A3-C5CF5A684116}"/>
                  </a:ext>
                </a:extLst>
              </p:cNvPr>
              <p:cNvSpPr txBox="1"/>
              <p:nvPr/>
            </p:nvSpPr>
            <p:spPr>
              <a:xfrm>
                <a:off x="2544337" y="3240871"/>
                <a:ext cx="3909594" cy="376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실</m:t>
                    </m:r>
                  </m:oMath>
                </a14:m>
                <a:r>
                  <a:rPr lang="ko-KR" altLang="en-US" sz="2400" dirty="0"/>
                  <a:t>제 전기차 충전소 개수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1E9837-73D1-AAA0-17A3-C5CF5A684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37" y="3240871"/>
                <a:ext cx="3909594" cy="376257"/>
              </a:xfrm>
              <a:prstGeom prst="rect">
                <a:avLst/>
              </a:prstGeom>
              <a:blipFill>
                <a:blip r:embed="rId2"/>
                <a:stretch>
                  <a:fillRect l="-2648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DF265E-B072-1E7D-71B2-CA2488C3C6BF}"/>
                  </a:ext>
                </a:extLst>
              </p:cNvPr>
              <p:cNvSpPr txBox="1"/>
              <p:nvPr/>
            </p:nvSpPr>
            <p:spPr>
              <a:xfrm>
                <a:off x="2352152" y="1893211"/>
                <a:ext cx="65338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6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ko-KR" altLang="en-US" sz="36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36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36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36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ko-KR" alt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3600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3600" dirty="0"/>
                  <a:t>+</a:t>
                </a:r>
                <a:r>
                  <a:rPr lang="ko-KR" altLang="en-US" sz="3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360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DF265E-B072-1E7D-71B2-CA2488C3C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52" y="1893211"/>
                <a:ext cx="6533826" cy="553998"/>
              </a:xfrm>
              <a:prstGeom prst="rect">
                <a:avLst/>
              </a:prstGeom>
              <a:blipFill>
                <a:blip r:embed="rId3"/>
                <a:stretch>
                  <a:fillRect t="-26667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A18CAB-7F0E-1E61-9283-E63128C17240}"/>
                  </a:ext>
                </a:extLst>
              </p:cNvPr>
              <p:cNvSpPr txBox="1"/>
              <p:nvPr/>
            </p:nvSpPr>
            <p:spPr>
              <a:xfrm>
                <a:off x="2544337" y="3890665"/>
                <a:ext cx="65338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ko-KR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: </a:t>
                </a:r>
                <a:r>
                  <a:rPr lang="ko-KR" altLang="en-US" sz="2400" dirty="0"/>
                  <a:t>거주지</a:t>
                </a:r>
                <a:r>
                  <a:rPr lang="en-US" altLang="ko-KR" sz="2400" dirty="0"/>
                  <a:t>,</a:t>
                </a:r>
                <a:r>
                  <a:rPr lang="ko-KR" altLang="en-US" sz="2400" dirty="0"/>
                  <a:t>활동지 기준 </a:t>
                </a:r>
                <a:r>
                  <a:rPr lang="en-US" altLang="ko-KR" sz="2400" dirty="0" err="1"/>
                  <a:t>count_cust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A18CAB-7F0E-1E61-9283-E63128C1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37" y="3890665"/>
                <a:ext cx="6533826" cy="369332"/>
              </a:xfrm>
              <a:prstGeom prst="rect">
                <a:avLst/>
              </a:prstGeom>
              <a:blipFill>
                <a:blip r:embed="rId4"/>
                <a:stretch>
                  <a:fillRect l="-1586" t="-2623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CC6AA9-54B3-0F1E-5E14-387009F927BA}"/>
                  </a:ext>
                </a:extLst>
              </p:cNvPr>
              <p:cNvSpPr txBox="1"/>
              <p:nvPr/>
            </p:nvSpPr>
            <p:spPr>
              <a:xfrm>
                <a:off x="2544337" y="4533534"/>
                <a:ext cx="2423694" cy="37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회</m:t>
                    </m:r>
                  </m:oMath>
                </a14:m>
                <a:r>
                  <a:rPr lang="ko-KR" altLang="en-US" sz="2400" dirty="0"/>
                  <a:t>귀계수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CC6AA9-54B3-0F1E-5E14-387009F9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37" y="4533534"/>
                <a:ext cx="2423694" cy="378693"/>
              </a:xfrm>
              <a:prstGeom prst="rect">
                <a:avLst/>
              </a:prstGeom>
              <a:blipFill>
                <a:blip r:embed="rId5"/>
                <a:stretch>
                  <a:fillRect l="-5779" t="-24194" r="-503" b="-46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181204-04A5-7723-02F5-6957E276742A}"/>
                  </a:ext>
                </a:extLst>
              </p:cNvPr>
              <p:cNvSpPr txBox="1"/>
              <p:nvPr/>
            </p:nvSpPr>
            <p:spPr>
              <a:xfrm>
                <a:off x="4114800" y="2973897"/>
                <a:ext cx="204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181204-04A5-7723-02F5-6957E276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3897"/>
                <a:ext cx="204158" cy="276999"/>
              </a:xfrm>
              <a:prstGeom prst="rect">
                <a:avLst/>
              </a:prstGeom>
              <a:blipFill>
                <a:blip r:embed="rId6"/>
                <a:stretch>
                  <a:fillRect l="-39394" r="-39394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2E16E2-1D4C-3814-9622-17AFBB841F9B}"/>
              </a:ext>
            </a:extLst>
          </p:cNvPr>
          <p:cNvGrpSpPr/>
          <p:nvPr/>
        </p:nvGrpSpPr>
        <p:grpSpPr>
          <a:xfrm>
            <a:off x="8113059" y="0"/>
            <a:ext cx="1030941" cy="1030941"/>
            <a:chOff x="8113059" y="0"/>
            <a:chExt cx="1030941" cy="1030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C7FF41D-5BA6-82E8-CACE-5438AE65BF72}"/>
                </a:ext>
              </a:extLst>
            </p:cNvPr>
            <p:cNvSpPr/>
            <p:nvPr/>
          </p:nvSpPr>
          <p:spPr>
            <a:xfrm>
              <a:off x="8113059" y="0"/>
              <a:ext cx="1030941" cy="10309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래픽 13" descr="닫기 단색으로 채워진">
              <a:extLst>
                <a:ext uri="{FF2B5EF4-FFF2-40B4-BE49-F238E27FC236}">
                  <a16:creationId xmlns:a16="http://schemas.microsoft.com/office/drawing/2014/main" id="{866CB72F-4DC8-2D6F-80C1-00CD20163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1329" y="582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61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</m:e>
                      <m:sup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개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로 이루어진 데이터를 이용해 회귀분석한 결과로 다음과 같은 결과를 얻었다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Y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0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이 아닌 개수가 너무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적고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독립변수들과의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상관관계도 낮다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가우시안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필터를 적용해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Y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가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0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이 아닌 위치를 늘려도 크게 변함이 없었다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다중공선성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문제 해결을 위해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X3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를 제외하고 분석을 실시하였다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97CC76-D792-40FD-B708-D4375FBE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3046988"/>
              </a:xfrm>
              <a:prstGeom prst="rect">
                <a:avLst/>
              </a:prstGeom>
              <a:blipFill>
                <a:blip r:embed="rId2"/>
                <a:stretch>
                  <a:fillRect t="-400" b="-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D31461-B3C9-E28E-BEEC-3BE6356AAAAC}"/>
                  </a:ext>
                </a:extLst>
              </p:cNvPr>
              <p:cNvSpPr txBox="1"/>
              <p:nvPr/>
            </p:nvSpPr>
            <p:spPr>
              <a:xfrm>
                <a:off x="3384957" y="3429000"/>
                <a:ext cx="4475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=0.023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D31461-B3C9-E28E-BEEC-3BE6356A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57" y="3429000"/>
                <a:ext cx="447552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032CA9-2201-EADD-FDB1-CE5F17F331D3}"/>
                  </a:ext>
                </a:extLst>
              </p:cNvPr>
              <p:cNvSpPr txBox="1"/>
              <p:nvPr/>
            </p:nvSpPr>
            <p:spPr>
              <a:xfrm>
                <a:off x="2427938" y="2220931"/>
                <a:ext cx="65338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0.0022</m:t>
                      </m:r>
                      <m:sSub>
                        <m:sSubPr>
                          <m:ctrlPr>
                            <a:rPr lang="ko-KR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0.0019</m:t>
                      </m:r>
                      <m:sSub>
                        <m:sSubPr>
                          <m:ctrlPr>
                            <a:rPr lang="ko-KR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3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032CA9-2201-EADD-FDB1-CE5F17F33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938" y="2220931"/>
                <a:ext cx="653382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748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5F01CF-CE50-3903-5127-FA6BDA06C0A2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=0.01 </m:t>
                        </m:r>
                        <m:r>
                          <a:rPr lang="ko-KR" alt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즉</m:t>
                        </m:r>
                        <m:r>
                          <a:rPr lang="en-US" altLang="ko-KR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개의 행렬로 줄인 후 분석을 하기로 결정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이전에는 없던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Y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와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독립변수간의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상관관계가 보이기  시작했다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하지만 독립변수간 상관관계는 아직 존재한다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5F01CF-CE50-3903-5127-FA6BDA06C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1569660"/>
              </a:xfrm>
              <a:prstGeom prst="rect">
                <a:avLst/>
              </a:prstGeom>
              <a:blipFill>
                <a:blip r:embed="rId2"/>
                <a:stretch>
                  <a:fillRect t="-778" b="-2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15D5A8B-78D6-EE1F-EB05-2621AE6A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16" y="472907"/>
            <a:ext cx="620164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8112E-AC0B-36B6-A02A-18F2D172F17D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개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로 이루어진 데이터를 이용해 회귀분석한 결과로 다음과 같은 결과를 얻었다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Y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와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독립변수간의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상관관계가 매우 높아졌다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다중공선성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문제 해결을 위해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X3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를 제외하고 분석을 실시하였다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종합적으로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X3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는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Y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를 설명하는데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유의하지않은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변수이다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R="0" lvl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R="0" lvl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8112E-AC0B-36B6-A02A-18F2D172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3231654"/>
              </a:xfrm>
              <a:prstGeom prst="rect">
                <a:avLst/>
              </a:prstGeom>
              <a:blipFill>
                <a:blip r:embed="rId2"/>
                <a:stretch>
                  <a:fillRect t="-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D479BF-62C5-717D-FB31-C16B0142C0AA}"/>
                  </a:ext>
                </a:extLst>
              </p:cNvPr>
              <p:cNvSpPr txBox="1"/>
              <p:nvPr/>
            </p:nvSpPr>
            <p:spPr>
              <a:xfrm>
                <a:off x="2444716" y="2204153"/>
                <a:ext cx="65338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0.002</m:t>
                      </m:r>
                      <m:sSub>
                        <m:sSubPr>
                          <m:ctrlPr>
                            <a:rPr lang="ko-KR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0.0002</m:t>
                      </m:r>
                      <m:sSub>
                        <m:sSubPr>
                          <m:ctrlPr>
                            <a:rPr lang="ko-KR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3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D479BF-62C5-717D-FB31-C16B0142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16" y="2204153"/>
                <a:ext cx="653382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92E75-67FB-DD10-7EA5-DF024B306C98}"/>
                  </a:ext>
                </a:extLst>
              </p:cNvPr>
              <p:cNvSpPr txBox="1"/>
              <p:nvPr/>
            </p:nvSpPr>
            <p:spPr>
              <a:xfrm>
                <a:off x="3384957" y="3429000"/>
                <a:ext cx="4475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=0.678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92E75-67FB-DD10-7EA5-DF024B306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57" y="3429000"/>
                <a:ext cx="44755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7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8112E-AC0B-36B6-A02A-18F2D172F17D}"/>
                  </a:ext>
                </a:extLst>
              </p:cNvPr>
              <p:cNvSpPr txBox="1"/>
              <p:nvPr/>
            </p:nvSpPr>
            <p:spPr>
              <a:xfrm>
                <a:off x="0" y="3290501"/>
                <a:ext cx="2333626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altLang="ko-KR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개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로 이루어진 데이터를 이용해 회귀분석한 결과로 다음과 같은 결과를 얻었다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넥슨Lv1고딕"/>
                    <a:cs typeface="+mn-cs"/>
                  </a:rPr>
                  <a:t>Y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와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독립변수간의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상관관계가 매우 높아졌다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다중공선성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문제 해결을 위해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X3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를 제외하고 분석을 실시하였다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lang="en-US" altLang="ko-KR" sz="1200" dirty="0">
                  <a:solidFill>
                    <a:prstClr val="white"/>
                  </a:solidFill>
                  <a:latin typeface="Times New Roman"/>
                  <a:ea typeface="넥슨Lv1고딕"/>
                </a:endParaRPr>
              </a:p>
              <a:p>
                <a:pPr marL="228600" marR="0" lvl="0" indent="-22860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종합적으로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X3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는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Y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를 설명하는데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유의하지않은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 변수이다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Times New Roman"/>
                    <a:ea typeface="넥슨Lv1고딕"/>
                  </a:rPr>
                  <a:t>.</a:t>
                </a:r>
              </a:p>
              <a:p>
                <a:pPr marR="0" lvl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  <a:p>
                <a:pPr marR="0" lvl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넥슨Lv1고딕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8112E-AC0B-36B6-A02A-18F2D172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0501"/>
                <a:ext cx="2333626" cy="3231654"/>
              </a:xfrm>
              <a:prstGeom prst="rect">
                <a:avLst/>
              </a:prstGeom>
              <a:blipFill>
                <a:blip r:embed="rId2"/>
                <a:stretch>
                  <a:fillRect t="-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D479BF-62C5-717D-FB31-C16B0142C0AA}"/>
                  </a:ext>
                </a:extLst>
              </p:cNvPr>
              <p:cNvSpPr txBox="1"/>
              <p:nvPr/>
            </p:nvSpPr>
            <p:spPr>
              <a:xfrm>
                <a:off x="2444716" y="2204153"/>
                <a:ext cx="65338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0.002</m:t>
                      </m:r>
                      <m:sSub>
                        <m:sSubPr>
                          <m:ctrlPr>
                            <a:rPr lang="ko-KR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0.0002</m:t>
                      </m:r>
                      <m:sSub>
                        <m:sSubPr>
                          <m:ctrlPr>
                            <a:rPr lang="ko-KR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3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D479BF-62C5-717D-FB31-C16B0142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16" y="2204153"/>
                <a:ext cx="653382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92E75-67FB-DD10-7EA5-DF024B306C98}"/>
                  </a:ext>
                </a:extLst>
              </p:cNvPr>
              <p:cNvSpPr txBox="1"/>
              <p:nvPr/>
            </p:nvSpPr>
            <p:spPr>
              <a:xfrm>
                <a:off x="3384957" y="3429000"/>
                <a:ext cx="4475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=0.678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92E75-67FB-DD10-7EA5-DF024B306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57" y="3429000"/>
                <a:ext cx="44755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0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12F917-8B45-4069-83B9-3045B3FC667A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현안 문제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9A44F-459C-4D8B-B858-ADF8AF4DCDB1}"/>
              </a:ext>
            </a:extLst>
          </p:cNvPr>
          <p:cNvSpPr txBox="1"/>
          <p:nvPr/>
        </p:nvSpPr>
        <p:spPr>
          <a:xfrm>
            <a:off x="0" y="3290501"/>
            <a:ext cx="233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경기도 용인시에서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사업성과 수익성을 고려한 최적의 전기차 충전소 위치 선정 모델을 개발하고자 한다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3" name="Picture 4" descr="전기차 충전 전쟁의 서막… 달라진 전기차, 충전도 다르게 - 머니S">
            <a:extLst>
              <a:ext uri="{FF2B5EF4-FFF2-40B4-BE49-F238E27FC236}">
                <a16:creationId xmlns:a16="http://schemas.microsoft.com/office/drawing/2014/main" id="{7F191BBC-1909-3990-873E-A6BDFF40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42" y="1303275"/>
            <a:ext cx="3393141" cy="23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단독] 달리는 전기차 수요, 못 따라가는 급속 충전소 - 부산일보">
            <a:extLst>
              <a:ext uri="{FF2B5EF4-FFF2-40B4-BE49-F238E27FC236}">
                <a16:creationId xmlns:a16="http://schemas.microsoft.com/office/drawing/2014/main" id="{60085F84-C419-9D59-9215-618D6475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85" y="785470"/>
            <a:ext cx="2482238" cy="295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413032B-A040-1D4D-6FEA-81691FA17224}"/>
              </a:ext>
            </a:extLst>
          </p:cNvPr>
          <p:cNvSpPr txBox="1"/>
          <p:nvPr/>
        </p:nvSpPr>
        <p:spPr>
          <a:xfrm>
            <a:off x="2640107" y="4335226"/>
            <a:ext cx="6358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전기차 수요는 빠르게 올라가고 있는 반면에 충전기</a:t>
            </a:r>
            <a:r>
              <a:rPr lang="en-US" altLang="ko-KR" sz="1800" dirty="0"/>
              <a:t>(</a:t>
            </a:r>
            <a:r>
              <a:rPr lang="ko-KR" altLang="en-US" sz="1800" dirty="0"/>
              <a:t>소</a:t>
            </a:r>
            <a:r>
              <a:rPr lang="en-US" altLang="ko-KR" sz="1800" dirty="0"/>
              <a:t>)</a:t>
            </a:r>
            <a:r>
              <a:rPr lang="ko-KR" altLang="en-US" sz="1800" dirty="0"/>
              <a:t>는 수요를 따라오지 못하고 있다</a:t>
            </a:r>
            <a:r>
              <a:rPr lang="en-US" altLang="ko-KR" sz="1800" dirty="0"/>
              <a:t>.</a:t>
            </a:r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 </a:t>
            </a:r>
            <a:r>
              <a:rPr lang="ko-KR" altLang="en-US" sz="1800" dirty="0"/>
              <a:t>따라서 수요를 가장 잘 해소할 수 있는 입지를 선정해 전기차 충전소를 </a:t>
            </a:r>
            <a:r>
              <a:rPr lang="ko-KR" altLang="en-US" sz="1800" dirty="0" err="1"/>
              <a:t>설치하는게</a:t>
            </a:r>
            <a:r>
              <a:rPr lang="ko-KR" altLang="en-US" sz="1800" dirty="0"/>
              <a:t> 문제를 해결하는데 큰 도움이 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그래픽 3" descr="자극 물질 단색으로 채워진">
            <a:extLst>
              <a:ext uri="{FF2B5EF4-FFF2-40B4-BE49-F238E27FC236}">
                <a16:creationId xmlns:a16="http://schemas.microsoft.com/office/drawing/2014/main" id="{A2D2AD6E-AA17-3F34-8732-8DDC8A241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제공 데이터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제공된 데이터는 총 세 개의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csv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파일로써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각각 전기차 충전소 앱 사용량을 거주자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활동자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거주자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_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활동자로 나누어 추정했다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C101B2-217E-93D2-C674-5532ACDAAA6C}"/>
              </a:ext>
            </a:extLst>
          </p:cNvPr>
          <p:cNvGrpSpPr/>
          <p:nvPr/>
        </p:nvGrpSpPr>
        <p:grpSpPr>
          <a:xfrm>
            <a:off x="3963107" y="221630"/>
            <a:ext cx="1769820" cy="1534663"/>
            <a:chOff x="2902060" y="1319129"/>
            <a:chExt cx="1769820" cy="153466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16639020-6C4B-6490-4A25-555E3C038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633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3EEC74-1E0B-C59B-950B-3D8F7A864055}"/>
                </a:ext>
              </a:extLst>
            </p:cNvPr>
            <p:cNvSpPr txBox="1"/>
            <p:nvPr/>
          </p:nvSpPr>
          <p:spPr>
            <a:xfrm>
              <a:off x="2902060" y="2422905"/>
              <a:ext cx="17698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1.ev_app_resident.csv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30.6MB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4D8A-473C-6B51-904E-8EDC4B163C80}"/>
              </a:ext>
            </a:extLst>
          </p:cNvPr>
          <p:cNvGrpSpPr/>
          <p:nvPr/>
        </p:nvGrpSpPr>
        <p:grpSpPr>
          <a:xfrm>
            <a:off x="5709160" y="221630"/>
            <a:ext cx="1736922" cy="1534663"/>
            <a:chOff x="5018263" y="1319129"/>
            <a:chExt cx="1736922" cy="1534663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DAC186E5-51D6-A4CC-56DD-109001DDF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87" y="1319129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952C-FFCC-DE47-2FC8-95F074E7FCA5}"/>
                </a:ext>
              </a:extLst>
            </p:cNvPr>
            <p:cNvSpPr txBox="1"/>
            <p:nvPr/>
          </p:nvSpPr>
          <p:spPr>
            <a:xfrm>
              <a:off x="5018263" y="2422905"/>
              <a:ext cx="17369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2.ev_app_activity.csv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27.8MB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1A21D-E2A9-9C95-5645-A240ABE89A74}"/>
              </a:ext>
            </a:extLst>
          </p:cNvPr>
          <p:cNvGrpSpPr/>
          <p:nvPr/>
        </p:nvGrpSpPr>
        <p:grpSpPr>
          <a:xfrm>
            <a:off x="7422315" y="221630"/>
            <a:ext cx="1578250" cy="1703940"/>
            <a:chOff x="6830644" y="1266627"/>
            <a:chExt cx="1578250" cy="170394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1EF48E58-51A8-F8E0-14FA-627D57880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432" y="1266627"/>
              <a:ext cx="8286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B221DB-1D11-07FA-0563-F42A9EB9B3A8}"/>
                </a:ext>
              </a:extLst>
            </p:cNvPr>
            <p:cNvSpPr txBox="1"/>
            <p:nvPr/>
          </p:nvSpPr>
          <p:spPr>
            <a:xfrm>
              <a:off x="6830644" y="2370403"/>
              <a:ext cx="157825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3.ev_app_activity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ko-KR" altLang="en-US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_resident.csv</a:t>
              </a:r>
              <a:endPara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/>
              <a:r>
                <a:rPr lang="en-US" altLang="ko-KR" sz="1100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35.2MB</a:t>
              </a:r>
              <a:endPara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2B245C5A-8EEF-D2B0-6C31-04CAE45D9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69811"/>
              </p:ext>
            </p:extLst>
          </p:nvPr>
        </p:nvGraphicFramePr>
        <p:xfrm>
          <a:off x="2432234" y="2028610"/>
          <a:ext cx="6615956" cy="239268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653989">
                  <a:extLst>
                    <a:ext uri="{9D8B030D-6E8A-4147-A177-3AD203B41FA5}">
                      <a16:colId xmlns:a16="http://schemas.microsoft.com/office/drawing/2014/main" val="987021572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592252667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800480757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99534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칼럼 수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2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데이터 수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292,044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264,714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293,172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0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count_cust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합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1.92e6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1.77e6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1.64e6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4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경도 범위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[127.032,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127.424]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[127.032,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127.422]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[124.714,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129.162]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3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위도 범위</a:t>
                      </a:r>
                    </a:p>
                  </a:txBody>
                  <a:tcPr anchor="ctr">
                    <a:solidFill>
                      <a:srgbClr val="20724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[37.088,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37.370]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[37.087, 37.370]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[36.012,</a:t>
                      </a:r>
                    </a:p>
                    <a:p>
                      <a:pPr algn="r" latinLnBrk="1"/>
                      <a:r>
                        <a:rPr lang="en-US" altLang="ko-KR" dirty="0">
                          <a:solidFill>
                            <a:srgbClr val="595959"/>
                          </a:solidFill>
                        </a:rPr>
                        <a:t>38.300]</a:t>
                      </a:r>
                      <a:endParaRPr lang="ko-KR" altLang="en-US" dirty="0">
                        <a:solidFill>
                          <a:srgbClr val="595959"/>
                        </a:solidFill>
                      </a:endParaRPr>
                    </a:p>
                  </a:txBody>
                  <a:tcPr marR="36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39931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32B88F6-8E24-5050-155F-C51843A31FFE}"/>
              </a:ext>
            </a:extLst>
          </p:cNvPr>
          <p:cNvSpPr/>
          <p:nvPr/>
        </p:nvSpPr>
        <p:spPr>
          <a:xfrm>
            <a:off x="5067860" y="4524330"/>
            <a:ext cx="3980330" cy="2238375"/>
          </a:xfrm>
          <a:prstGeom prst="rect">
            <a:avLst/>
          </a:prstGeom>
          <a:solidFill>
            <a:srgbClr val="207245"/>
          </a:solidFill>
          <a:ln w="254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용인시는 행정적으로는 처인구</a:t>
            </a:r>
            <a:r>
              <a:rPr lang="en-US" altLang="ko-KR" dirty="0"/>
              <a:t>, </a:t>
            </a:r>
            <a:r>
              <a:rPr lang="ko-KR" altLang="en-US" dirty="0" err="1"/>
              <a:t>수지구</a:t>
            </a:r>
            <a:r>
              <a:rPr lang="en-US" altLang="ko-KR" dirty="0"/>
              <a:t>, </a:t>
            </a:r>
            <a:r>
              <a:rPr lang="ko-KR" altLang="en-US" dirty="0"/>
              <a:t>기흥구로 나뉘고 특히 거주자</a:t>
            </a:r>
            <a:r>
              <a:rPr lang="en-US" altLang="ko-KR" dirty="0"/>
              <a:t>_</a:t>
            </a:r>
            <a:r>
              <a:rPr lang="ko-KR" altLang="en-US" dirty="0" err="1"/>
              <a:t>활동자</a:t>
            </a:r>
            <a:r>
              <a:rPr lang="ko-KR" altLang="en-US" dirty="0"/>
              <a:t> 데이터는 용인시를 벗어난 경우도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06834B-FDBD-C373-E258-C9CD1397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27" y="4524330"/>
            <a:ext cx="2486025" cy="2238375"/>
          </a:xfrm>
          <a:prstGeom prst="rect">
            <a:avLst/>
          </a:prstGeom>
          <a:ln w="25400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2F2FEAD-E97A-0F4C-2AB0-3EC8F631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57" y="-1130255"/>
            <a:ext cx="1064557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전체 데이터 셋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1.ev_app_resident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의 변수들에 대한 탐색적 분석을 시행한 결과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옆 변수들 포함 대부분의 변수들이 입지선정에 영향을 미칠 것 같지는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않아보인다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30E9CE-C72E-EC09-C5F0-CC45BE58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30" y="3515011"/>
            <a:ext cx="3264524" cy="20963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E919B-DDE1-5D6C-2631-13BFB4925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580" y="539414"/>
            <a:ext cx="3216516" cy="21043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6CE7C57-D7D4-8C8F-F66E-9E8A2EDD0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152" y="453059"/>
            <a:ext cx="3180695" cy="21043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BF8B6A-549C-C9A0-A78E-6FFBB97E4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527" y="3515011"/>
            <a:ext cx="1848297" cy="1848297"/>
          </a:xfrm>
          <a:prstGeom prst="rect">
            <a:avLst/>
          </a:prstGeom>
        </p:spPr>
      </p:pic>
      <p:sp>
        <p:nvSpPr>
          <p:cNvPr id="24" name="TextBox 2">
            <a:extLst>
              <a:ext uri="{FF2B5EF4-FFF2-40B4-BE49-F238E27FC236}">
                <a16:creationId xmlns:a16="http://schemas.microsoft.com/office/drawing/2014/main" id="{3DB45D63-B7F3-69FF-4B7C-F1677B9320F3}"/>
              </a:ext>
            </a:extLst>
          </p:cNvPr>
          <p:cNvSpPr txBox="1"/>
          <p:nvPr/>
        </p:nvSpPr>
        <p:spPr>
          <a:xfrm>
            <a:off x="1231739" y="29218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X1</a:t>
            </a:r>
            <a:r>
              <a:rPr lang="ko-KR" altLang="en-US" sz="1800" dirty="0"/>
              <a:t> 시계열</a:t>
            </a:r>
            <a:r>
              <a:rPr lang="en-US" altLang="ko-KR" sz="1800" dirty="0"/>
              <a:t>(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BASE_DT)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D29780F-7D1E-4EAB-CCBB-68872532FDFA}"/>
              </a:ext>
            </a:extLst>
          </p:cNvPr>
          <p:cNvSpPr txBox="1"/>
          <p:nvPr/>
        </p:nvSpPr>
        <p:spPr>
          <a:xfrm>
            <a:off x="1231739" y="59418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X1</a:t>
            </a:r>
            <a:r>
              <a:rPr lang="ko-KR" altLang="en-US" sz="1800" dirty="0"/>
              <a:t> 성별</a:t>
            </a:r>
            <a:r>
              <a:rPr lang="en-US" altLang="ko-KR" sz="1800" dirty="0"/>
              <a:t>(GENDER)</a:t>
            </a:r>
            <a:endParaRPr lang="ko-KR" altLang="en-US" sz="1800" dirty="0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0A62B06E-567D-DD4C-3DFE-25CDD61E204A}"/>
              </a:ext>
            </a:extLst>
          </p:cNvPr>
          <p:cNvSpPr txBox="1"/>
          <p:nvPr/>
        </p:nvSpPr>
        <p:spPr>
          <a:xfrm>
            <a:off x="5567914" y="59492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X1</a:t>
            </a:r>
            <a:r>
              <a:rPr lang="ko-KR" altLang="en-US" sz="1800" dirty="0"/>
              <a:t> 연령</a:t>
            </a:r>
            <a:r>
              <a:rPr lang="en-US" altLang="ko-KR" sz="1800" dirty="0"/>
              <a:t> (AGE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)</a:t>
            </a:r>
            <a:endParaRPr lang="ko-KR" altLang="en-US" sz="1800" dirty="0"/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B1B44863-C94F-B2EA-D799-7DBCE05DA0CF}"/>
              </a:ext>
            </a:extLst>
          </p:cNvPr>
          <p:cNvSpPr txBox="1"/>
          <p:nvPr/>
        </p:nvSpPr>
        <p:spPr>
          <a:xfrm>
            <a:off x="5316272" y="2921149"/>
            <a:ext cx="4908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X1</a:t>
            </a:r>
            <a:r>
              <a:rPr lang="ko-KR" altLang="en-US" sz="1800" dirty="0"/>
              <a:t> 시간대</a:t>
            </a:r>
            <a:r>
              <a:rPr lang="en-US" altLang="ko-KR" sz="1800" dirty="0"/>
              <a:t>(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TIME_ZONE)</a:t>
            </a:r>
          </a:p>
        </p:txBody>
      </p:sp>
      <p:pic>
        <p:nvPicPr>
          <p:cNvPr id="2" name="그래픽 1" descr="자극 물질 단색으로 채워진">
            <a:extLst>
              <a:ext uri="{FF2B5EF4-FFF2-40B4-BE49-F238E27FC236}">
                <a16:creationId xmlns:a16="http://schemas.microsoft.com/office/drawing/2014/main" id="{D0815B2D-C66F-1234-1BB8-EFF86F472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전체 데이터 셋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제공 데이터 설명</a:t>
            </a:r>
            <a:endParaRPr lang="en-US" altLang="ko-KR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CDAD65-A101-FAC5-4D97-1852BB7537BB}"/>
              </a:ext>
            </a:extLst>
          </p:cNvPr>
          <p:cNvSpPr/>
          <p:nvPr/>
        </p:nvSpPr>
        <p:spPr>
          <a:xfrm>
            <a:off x="2607044" y="3429000"/>
            <a:ext cx="6379092" cy="298617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/>
          </a:p>
          <a:p>
            <a:r>
              <a:rPr lang="ko-KR" altLang="en-US" sz="1800" dirty="0"/>
              <a:t>그나마 입지선정에 영향을 줄 가능성이 높은 </a:t>
            </a:r>
            <a:r>
              <a:rPr lang="en-US" altLang="ko-KR" sz="1800" dirty="0" err="1"/>
              <a:t>count_cust</a:t>
            </a:r>
            <a:r>
              <a:rPr lang="ko-KR" altLang="en-US" sz="1800" dirty="0"/>
              <a:t>를 </a:t>
            </a:r>
            <a:r>
              <a:rPr lang="en-US" altLang="ko-KR" sz="1800" dirty="0"/>
              <a:t>2.ev_app_activity</a:t>
            </a:r>
            <a:r>
              <a:rPr lang="ko-KR" altLang="en-US" sz="1800" dirty="0"/>
              <a:t>와 </a:t>
            </a:r>
            <a:r>
              <a:rPr lang="en-US" altLang="ko-KR" sz="1800" dirty="0"/>
              <a:t>3.ev_app_activity_resident</a:t>
            </a:r>
            <a:r>
              <a:rPr lang="ko-KR" altLang="en-US" sz="1800" dirty="0"/>
              <a:t>에서도 확인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>
                <a:solidFill>
                  <a:schemeClr val="tx1"/>
                </a:solidFill>
              </a:rPr>
              <a:t>그러나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모든 데이터에서 비슷한 추세를 보임을 확인했고 입지 선정에 영향을 줄 만할 추세는 없다고 판단해서 시계열분석은 주된 분석방법과는 거리가 멀다고 판단했다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9A3C7-8F09-5E5E-6C44-714898BECEFD}"/>
              </a:ext>
            </a:extLst>
          </p:cNvPr>
          <p:cNvSpPr txBox="1"/>
          <p:nvPr/>
        </p:nvSpPr>
        <p:spPr>
          <a:xfrm>
            <a:off x="2286000" y="24944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X2</a:t>
            </a:r>
            <a:endParaRPr lang="ko-KR" altLang="en-US" sz="1800" dirty="0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4A260EB6-8A36-B2E7-3F3C-69C6B4CF81AC}"/>
              </a:ext>
            </a:extLst>
          </p:cNvPr>
          <p:cNvSpPr txBox="1"/>
          <p:nvPr/>
        </p:nvSpPr>
        <p:spPr>
          <a:xfrm>
            <a:off x="5375834" y="24787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X3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C40017-6412-56E3-7910-77A19785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37" y="401482"/>
            <a:ext cx="3119362" cy="20637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00BFE9-1979-81C0-38A6-86A721AF5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591" y="401482"/>
            <a:ext cx="3119362" cy="2063760"/>
          </a:xfrm>
          <a:prstGeom prst="rect">
            <a:avLst/>
          </a:prstGeom>
        </p:spPr>
      </p:pic>
      <p:pic>
        <p:nvPicPr>
          <p:cNvPr id="2" name="그래픽 1" descr="자극 물질 단색으로 채워진">
            <a:extLst>
              <a:ext uri="{FF2B5EF4-FFF2-40B4-BE49-F238E27FC236}">
                <a16:creationId xmlns:a16="http://schemas.microsoft.com/office/drawing/2014/main" id="{0B07B034-FA67-35B3-0326-0BBDBD15D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9CC03-2A58-622C-A5F1-DF56FD38CE8F}"/>
              </a:ext>
            </a:extLst>
          </p:cNvPr>
          <p:cNvSpPr/>
          <p:nvPr/>
        </p:nvSpPr>
        <p:spPr>
          <a:xfrm>
            <a:off x="2603895" y="442830"/>
            <a:ext cx="3160411" cy="29861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MEGA_CD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MEGA_NM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CCW_CD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CCW_NM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ADNG_CD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ADNG_NW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CELL_ID</a:t>
            </a:r>
          </a:p>
          <a:p>
            <a:r>
              <a:rPr lang="en-US" altLang="ko-KR" b="0" dirty="0">
                <a:solidFill>
                  <a:srgbClr val="EBD1B7"/>
                </a:solidFill>
                <a:effectLst/>
                <a:latin typeface="Consolas" panose="020B0609020204030204" pitchFamily="49" charset="0"/>
              </a:rPr>
              <a:t>APP_WEB</a:t>
            </a:r>
          </a:p>
          <a:p>
            <a:r>
              <a:rPr lang="ko-KR" altLang="en-US" dirty="0">
                <a:solidFill>
                  <a:srgbClr val="EBD1B7"/>
                </a:solidFill>
                <a:latin typeface="Consolas" panose="020B0609020204030204" pitchFamily="49" charset="0"/>
              </a:rPr>
              <a:t>왜 안 쓰는지 설명</a:t>
            </a:r>
            <a:endParaRPr lang="en-US" altLang="ko-KR" b="0" dirty="0">
              <a:solidFill>
                <a:srgbClr val="EBD1B7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전체 데이터 셋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넥슨Lv1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제공 데이터 설명</a:t>
            </a:r>
            <a:endParaRPr lang="en-US" altLang="ko-KR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 descr="자극 물질 단색으로 채워진">
            <a:extLst>
              <a:ext uri="{FF2B5EF4-FFF2-40B4-BE49-F238E27FC236}">
                <a16:creationId xmlns:a16="http://schemas.microsoft.com/office/drawing/2014/main" id="{1D1E8A29-1270-2089-3BD4-54E5BBC54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0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E23C71-FEBC-439C-B812-2A537D8BBD8B}"/>
              </a:ext>
            </a:extLst>
          </p:cNvPr>
          <p:cNvSpPr txBox="1"/>
          <p:nvPr/>
        </p:nvSpPr>
        <p:spPr>
          <a:xfrm>
            <a:off x="0" y="1433362"/>
            <a:ext cx="233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Times New Roman"/>
                <a:ea typeface="넥슨Lv1고딕"/>
              </a:rPr>
              <a:t>외부데이터</a:t>
            </a:r>
            <a:r>
              <a:rPr lang="en-US" altLang="ko-KR" sz="1200" dirty="0">
                <a:solidFill>
                  <a:prstClr val="white"/>
                </a:solidFill>
                <a:latin typeface="Times New Roman"/>
                <a:ea typeface="넥슨Lv1고딕"/>
              </a:rPr>
              <a:t>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전기차 충전소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넥슨Lv1고딕"/>
                <a:cs typeface="+mn-cs"/>
              </a:rPr>
              <a:t>공시지가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F7469-2456-43F3-B9C0-EFF8A578689A}"/>
              </a:ext>
            </a:extLst>
          </p:cNvPr>
          <p:cNvSpPr txBox="1"/>
          <p:nvPr/>
        </p:nvSpPr>
        <p:spPr>
          <a:xfrm>
            <a:off x="0" y="3290501"/>
            <a:ext cx="2333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국토교통부를 통해 경기도 용인시의 공시지가를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법정동별로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얻은 후 구글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를 사용해 위도와 경도를 매핑했고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한국환경공단을 통해 용인시의 전기차 충전소 위치를 확보했다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현재 용인시에 전기차 충전소는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4,001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개소가 설치된 것으로 파악되고 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E0C5F-BB95-4491-8351-4B590724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09" y="2452130"/>
            <a:ext cx="3677080" cy="42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AB2A37-4A3C-E1E2-E0EA-E9F956CE3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76" y="2451675"/>
            <a:ext cx="2777378" cy="4275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052101-DA3A-A89B-C7B1-745C7089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509" y="223275"/>
            <a:ext cx="2248180" cy="207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F70E49-AFD2-08FA-4747-059883C03518}"/>
              </a:ext>
            </a:extLst>
          </p:cNvPr>
          <p:cNvSpPr/>
          <p:nvPr/>
        </p:nvSpPr>
        <p:spPr>
          <a:xfrm>
            <a:off x="2513475" y="2451675"/>
            <a:ext cx="2777377" cy="4271197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76D66F-B07C-6FA2-EFA8-4CB4F79F84D0}"/>
              </a:ext>
            </a:extLst>
          </p:cNvPr>
          <p:cNvSpPr/>
          <p:nvPr/>
        </p:nvSpPr>
        <p:spPr>
          <a:xfrm>
            <a:off x="5353607" y="2451675"/>
            <a:ext cx="3677080" cy="427119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1F819A-34B1-3439-FC05-525A9EC39813}"/>
              </a:ext>
            </a:extLst>
          </p:cNvPr>
          <p:cNvSpPr/>
          <p:nvPr/>
        </p:nvSpPr>
        <p:spPr>
          <a:xfrm>
            <a:off x="6782505" y="1600200"/>
            <a:ext cx="2248181" cy="69907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93C15F-FA80-9C53-216C-D70AFA2570F1}"/>
              </a:ext>
            </a:extLst>
          </p:cNvPr>
          <p:cNvSpPr/>
          <p:nvPr/>
        </p:nvSpPr>
        <p:spPr>
          <a:xfrm>
            <a:off x="6782505" y="223275"/>
            <a:ext cx="2248181" cy="669694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공공데이터개방 &lt; 공공데이터개방 &lt; 정보공개 &lt; 열린경영 &lt; 한국콘텐츠진흥원">
            <a:extLst>
              <a:ext uri="{FF2B5EF4-FFF2-40B4-BE49-F238E27FC236}">
                <a16:creationId xmlns:a16="http://schemas.microsoft.com/office/drawing/2014/main" id="{C3C1CA6E-2C85-8DE6-383D-73D041FCB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80" y="223275"/>
            <a:ext cx="3596039" cy="20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1B0C61E-3DCE-4BDB-E491-775A9B862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8571"/>
              </p:ext>
            </p:extLst>
          </p:nvPr>
        </p:nvGraphicFramePr>
        <p:xfrm>
          <a:off x="102042" y="5157837"/>
          <a:ext cx="21295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771">
                  <a:extLst>
                    <a:ext uri="{9D8B030D-6E8A-4147-A177-3AD203B41FA5}">
                      <a16:colId xmlns:a16="http://schemas.microsoft.com/office/drawing/2014/main" val="4166599505"/>
                    </a:ext>
                  </a:extLst>
                </a:gridCol>
                <a:gridCol w="1064771">
                  <a:extLst>
                    <a:ext uri="{9D8B030D-6E8A-4147-A177-3AD203B41FA5}">
                      <a16:colId xmlns:a16="http://schemas.microsoft.com/office/drawing/2014/main" val="340301194"/>
                    </a:ext>
                  </a:extLst>
                </a:gridCol>
              </a:tblGrid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충전소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32455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수지구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70009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기흥구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672227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처인구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072810"/>
                  </a:ext>
                </a:extLst>
              </a:tr>
            </a:tbl>
          </a:graphicData>
        </a:graphic>
      </p:graphicFrame>
      <p:pic>
        <p:nvPicPr>
          <p:cNvPr id="4" name="그래픽 3" descr="경고 단색으로 채워진">
            <a:extLst>
              <a:ext uri="{FF2B5EF4-FFF2-40B4-BE49-F238E27FC236}">
                <a16:creationId xmlns:a16="http://schemas.microsoft.com/office/drawing/2014/main" id="{E506902C-8158-2EEB-184B-429116D12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C411E6-ED4A-3AB8-E51C-F802AEDFAB27}"/>
              </a:ext>
            </a:extLst>
          </p:cNvPr>
          <p:cNvCxnSpPr>
            <a:cxnSpLocks/>
          </p:cNvCxnSpPr>
          <p:nvPr/>
        </p:nvCxnSpPr>
        <p:spPr>
          <a:xfrm flipH="1">
            <a:off x="2361492" y="457200"/>
            <a:ext cx="5849058" cy="496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48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4326</TotalTime>
  <Words>1503</Words>
  <Application>Microsoft Office PowerPoint</Application>
  <PresentationFormat>화면 슬라이드 쇼(4:3)</PresentationFormat>
  <Paragraphs>295</Paragraphs>
  <Slides>38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돋움체</vt:lpstr>
      <vt:lpstr>맑은 고딕</vt:lpstr>
      <vt:lpstr>Arial</vt:lpstr>
      <vt:lpstr>Cambria Math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 대식</dc:creator>
  <cp:lastModifiedBy>조원석</cp:lastModifiedBy>
  <cp:revision>159</cp:revision>
  <dcterms:created xsi:type="dcterms:W3CDTF">2021-08-31T02:13:16Z</dcterms:created>
  <dcterms:modified xsi:type="dcterms:W3CDTF">2022-10-11T10:09:47Z</dcterms:modified>
</cp:coreProperties>
</file>